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0"/>
  </p:notesMasterIdLst>
  <p:sldIdLst>
    <p:sldId id="356" r:id="rId5"/>
    <p:sldId id="357" r:id="rId6"/>
    <p:sldId id="358" r:id="rId7"/>
    <p:sldId id="378" r:id="rId8"/>
    <p:sldId id="383" r:id="rId9"/>
    <p:sldId id="381" r:id="rId10"/>
    <p:sldId id="360" r:id="rId11"/>
    <p:sldId id="354" r:id="rId12"/>
    <p:sldId id="361" r:id="rId13"/>
    <p:sldId id="362" r:id="rId14"/>
    <p:sldId id="363" r:id="rId15"/>
    <p:sldId id="364" r:id="rId16"/>
    <p:sldId id="382" r:id="rId17"/>
    <p:sldId id="365" r:id="rId18"/>
    <p:sldId id="366" r:id="rId19"/>
    <p:sldId id="367" r:id="rId20"/>
    <p:sldId id="368" r:id="rId21"/>
    <p:sldId id="369" r:id="rId22"/>
    <p:sldId id="373" r:id="rId23"/>
    <p:sldId id="370" r:id="rId24"/>
    <p:sldId id="371" r:id="rId25"/>
    <p:sldId id="385" r:id="rId26"/>
    <p:sldId id="372" r:id="rId27"/>
    <p:sldId id="374" r:id="rId28"/>
    <p:sldId id="375" r:id="rId29"/>
    <p:sldId id="376" r:id="rId30"/>
    <p:sldId id="389" r:id="rId31"/>
    <p:sldId id="388" r:id="rId32"/>
    <p:sldId id="391" r:id="rId33"/>
    <p:sldId id="392" r:id="rId34"/>
    <p:sldId id="393" r:id="rId35"/>
    <p:sldId id="390" r:id="rId36"/>
    <p:sldId id="394" r:id="rId37"/>
    <p:sldId id="384" r:id="rId38"/>
    <p:sldId id="34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3741" autoAdjust="0"/>
  </p:normalViewPr>
  <p:slideViewPr>
    <p:cSldViewPr snapToGrid="0">
      <p:cViewPr varScale="1">
        <p:scale>
          <a:sx n="59" d="100"/>
          <a:sy n="59" d="100"/>
        </p:scale>
        <p:origin x="848" y="48"/>
      </p:cViewPr>
      <p:guideLst>
        <p:guide pos="3840"/>
        <p:guide orient="horz" pos="2568"/>
      </p:guideLst>
    </p:cSldViewPr>
  </p:slideViewPr>
  <p:outlineViewPr>
    <p:cViewPr>
      <p:scale>
        <a:sx n="33" d="100"/>
        <a:sy n="33" d="100"/>
      </p:scale>
      <p:origin x="0" y="-282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5/4/2022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7E557C-9E66-43F1-9F87-179A985BA47D}" type="slidenum">
              <a:rPr lang="en-US" smtClean="0"/>
              <a:t>6</a:t>
            </a:fld>
            <a:endParaRPr lang="en-US" dirty="0"/>
          </a:p>
        </p:txBody>
      </p:sp>
    </p:spTree>
    <p:extLst>
      <p:ext uri="{BB962C8B-B14F-4D97-AF65-F5344CB8AC3E}">
        <p14:creationId xmlns:p14="http://schemas.microsoft.com/office/powerpoint/2010/main" val="334806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5/4/2022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5/4/2022</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5/4/2022</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www.thehindu.com/society/indias-missing-children-what-the-whatsapp-rumours-dont-tell-you/article24641527.ece"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673768"/>
            <a:ext cx="5405120" cy="3975234"/>
          </a:xfrm>
        </p:spPr>
        <p:txBody>
          <a:bodyPr anchor="b">
            <a:normAutofit fontScale="90000"/>
          </a:bodyPr>
          <a:lstStyle/>
          <a:p>
            <a:r>
              <a:rPr lang="en-US" sz="6000" dirty="0"/>
              <a:t>    </a:t>
            </a:r>
            <a:br>
              <a:rPr lang="en-US" sz="6000" dirty="0"/>
            </a:br>
            <a:br>
              <a:rPr lang="en-US" sz="6000" dirty="0"/>
            </a:br>
            <a:br>
              <a:rPr lang="en-US" sz="6000" dirty="0"/>
            </a:br>
            <a:br>
              <a:rPr lang="en-US" sz="6000" dirty="0"/>
            </a:br>
            <a:br>
              <a:rPr lang="en-US" sz="6000" dirty="0"/>
            </a:br>
            <a:r>
              <a:rPr lang="en-US" sz="6000" dirty="0"/>
              <a:t>     </a:t>
            </a:r>
            <a:br>
              <a:rPr lang="en-US" sz="6000" dirty="0"/>
            </a:br>
            <a:br>
              <a:rPr lang="en-US" sz="6000" dirty="0"/>
            </a:br>
            <a:br>
              <a:rPr lang="en-US" sz="6000" dirty="0"/>
            </a:br>
            <a:br>
              <a:rPr lang="en-US" sz="6000" dirty="0"/>
            </a:br>
            <a:br>
              <a:rPr lang="en-US" sz="6000" dirty="0"/>
            </a:br>
            <a:br>
              <a:rPr lang="en-US" sz="6000" dirty="0"/>
            </a:br>
            <a:br>
              <a:rPr lang="en-US" sz="6000" dirty="0"/>
            </a:br>
            <a:br>
              <a:rPr lang="en-US" sz="6000" dirty="0"/>
            </a:br>
            <a:br>
              <a:rPr lang="en-US" sz="6000" dirty="0"/>
            </a:br>
            <a:br>
              <a:rPr lang="en-US" sz="6000" dirty="0"/>
            </a:br>
            <a:br>
              <a:rPr lang="en-US" sz="6000" dirty="0"/>
            </a:br>
            <a:r>
              <a:rPr lang="en-US" sz="6000" dirty="0"/>
              <a:t>     </a:t>
            </a:r>
            <a:r>
              <a:rPr lang="en-US" sz="6000" b="1" dirty="0"/>
              <a:t>Missing person finder</a:t>
            </a:r>
            <a:br>
              <a:rPr lang="en-US" sz="6000" dirty="0"/>
            </a:br>
            <a:r>
              <a:rPr lang="en-US" sz="6000" dirty="0"/>
              <a:t>    </a:t>
            </a:r>
            <a:r>
              <a:rPr lang="en-US" sz="2700" dirty="0"/>
              <a:t>guide: d</a:t>
            </a:r>
            <a:r>
              <a:rPr lang="en-US" sz="2700" dirty="0">
                <a:latin typeface="+mn-lt"/>
              </a:rPr>
              <a:t>r</a:t>
            </a:r>
            <a:r>
              <a:rPr lang="en-US" sz="2700" dirty="0"/>
              <a:t>. Sumathi d</a:t>
            </a:r>
            <a:br>
              <a:rPr lang="en-US" sz="2700" dirty="0"/>
            </a:br>
            <a:r>
              <a:rPr lang="en-US" sz="2700" dirty="0"/>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Review – 1</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097280" y="3827004"/>
            <a:ext cx="5621154" cy="2272044"/>
          </a:xfrm>
        </p:spPr>
        <p:txBody>
          <a:bodyPr/>
          <a:lstStyle/>
          <a:p>
            <a:r>
              <a:rPr lang="en-US" b="1" dirty="0"/>
              <a:t>        Capstone project</a:t>
            </a:r>
          </a:p>
          <a:p>
            <a:r>
              <a:rPr lang="en-US" sz="1800" dirty="0"/>
              <a:t>Team members:</a:t>
            </a:r>
          </a:p>
          <a:p>
            <a:r>
              <a:rPr lang="en-US" sz="1800" dirty="0" err="1"/>
              <a:t>d.Sai</a:t>
            </a:r>
            <a:r>
              <a:rPr lang="en-US" sz="1800" dirty="0"/>
              <a:t> </a:t>
            </a:r>
            <a:r>
              <a:rPr lang="en-US" sz="1800" dirty="0" err="1"/>
              <a:t>kumar</a:t>
            </a:r>
            <a:r>
              <a:rPr lang="en-US" sz="1800" dirty="0"/>
              <a:t> – 19bcs0080</a:t>
            </a:r>
          </a:p>
          <a:p>
            <a:r>
              <a:rPr lang="en-US" sz="1800" dirty="0" err="1"/>
              <a:t>m.Dhillipkumar</a:t>
            </a:r>
            <a:r>
              <a:rPr lang="en-US" sz="1800" dirty="0"/>
              <a:t> – 19bcs0089</a:t>
            </a:r>
          </a:p>
          <a:p>
            <a:r>
              <a:rPr lang="en-US" sz="1800" dirty="0" err="1"/>
              <a:t>p.Cheranbabu</a:t>
            </a:r>
            <a:r>
              <a:rPr lang="en-US" sz="1800" dirty="0"/>
              <a:t>  - 19bcs0097</a:t>
            </a:r>
          </a:p>
        </p:txBody>
      </p:sp>
      <p:pic>
        <p:nvPicPr>
          <p:cNvPr id="2" name="Picture 1">
            <a:extLst>
              <a:ext uri="{FF2B5EF4-FFF2-40B4-BE49-F238E27FC236}">
                <a16:creationId xmlns:a16="http://schemas.microsoft.com/office/drawing/2014/main" id="{A95C4445-E070-4E90-93CF-98BB10AD025C}"/>
              </a:ext>
            </a:extLst>
          </p:cNvPr>
          <p:cNvPicPr>
            <a:picLocks noChangeAspect="1"/>
          </p:cNvPicPr>
          <p:nvPr/>
        </p:nvPicPr>
        <p:blipFill>
          <a:blip r:embed="rId2"/>
          <a:stretch>
            <a:fillRect/>
          </a:stretch>
        </p:blipFill>
        <p:spPr>
          <a:xfrm>
            <a:off x="6095999" y="1735299"/>
            <a:ext cx="5121043" cy="3739086"/>
          </a:xfrm>
          <a:prstGeom prst="rect">
            <a:avLst/>
          </a:prstGeom>
        </p:spPr>
      </p:pic>
    </p:spTree>
    <p:extLst>
      <p:ext uri="{BB962C8B-B14F-4D97-AF65-F5344CB8AC3E}">
        <p14:creationId xmlns:p14="http://schemas.microsoft.com/office/powerpoint/2010/main" val="3451096961"/>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2565-52B8-4FB2-A8D6-CEB22FD45509}"/>
              </a:ext>
            </a:extLst>
          </p:cNvPr>
          <p:cNvSpPr>
            <a:spLocks noGrp="1"/>
          </p:cNvSpPr>
          <p:nvPr>
            <p:ph sz="half" idx="2"/>
          </p:nvPr>
        </p:nvSpPr>
        <p:spPr>
          <a:xfrm>
            <a:off x="812800" y="901700"/>
            <a:ext cx="10342880" cy="5014468"/>
          </a:xfrm>
        </p:spPr>
        <p:txBody>
          <a:bodyPr>
            <a:normAutofit/>
          </a:bodyPr>
          <a:lstStyle/>
          <a:p>
            <a:pPr algn="just">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Advantages of Proposed System over Existing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Easy to upload and view Complaint.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All trust Users can add complaint.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Simple and clean Graphical User Interface (GUI).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Easy to communicate Information among trust Users.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Disadvantages of Proposed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Require Internet connection.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Require Smart phone with camera.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93860573"/>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4647811-89DC-4520-AF84-E755AD56E7F1}"/>
              </a:ext>
            </a:extLst>
          </p:cNvPr>
          <p:cNvSpPr>
            <a:spLocks noGrp="1"/>
          </p:cNvSpPr>
          <p:nvPr>
            <p:ph idx="1"/>
          </p:nvPr>
        </p:nvSpPr>
        <p:spPr>
          <a:xfrm>
            <a:off x="767080" y="1524000"/>
            <a:ext cx="10576560" cy="4419600"/>
          </a:xfrm>
        </p:spPr>
        <p:txBody>
          <a:bodyPr>
            <a:normAutofit/>
          </a:bodyPr>
          <a:lstStyle/>
          <a:p>
            <a:pPr marL="457200" lvl="1" indent="0" algn="just">
              <a:lnSpc>
                <a:spcPct val="115000"/>
              </a:lnSpc>
              <a:spcBef>
                <a:spcPts val="1000"/>
              </a:spcBef>
              <a:spcAft>
                <a:spcPts val="800"/>
              </a:spcAft>
              <a:buNone/>
              <a:tabLst>
                <a:tab pos="228600" algn="l"/>
                <a:tab pos="467360" algn="l"/>
              </a:tabLs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Hardware Requirement:</a:t>
            </a:r>
            <a:endParaRPr lang="en-IN" sz="14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15000"/>
              </a:lnSpc>
              <a:buFont typeface="Wingdings" panose="05000000000000000000" pitchFamily="2" charset="2"/>
              <a:buChar char="ü"/>
            </a:pPr>
            <a:r>
              <a:rPr lang="en-IN" dirty="0">
                <a:effectLst/>
                <a:latin typeface="Times New Roman" panose="02020603050405020304" pitchFamily="18" charset="0"/>
                <a:ea typeface="Calibri" panose="020F0502020204030204" pitchFamily="34" charset="0"/>
                <a:cs typeface="Times New Roman" panose="02020603050405020304" pitchFamily="18" charset="0"/>
              </a:rPr>
              <a:t> Intel Core i3 6th gen Dual-Core 3.7 GHz Processor</a:t>
            </a:r>
          </a:p>
          <a:p>
            <a:pPr marL="201168" lvl="1" indent="0">
              <a:lnSpc>
                <a:spcPct val="115000"/>
              </a:lnSpc>
              <a:buNone/>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 GB RAM minimum, 8 GB recommended</a:t>
            </a:r>
          </a:p>
          <a:p>
            <a:pPr marL="201168" marR="304800" lvl="1" indent="0">
              <a:lnSpc>
                <a:spcPct val="115000"/>
              </a:lnSpc>
              <a:spcAft>
                <a:spcPts val="800"/>
              </a:spcAft>
              <a:buNone/>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 GB of available Disk space minimum, 4 GB recommended (500 MB for IDE/Tools + 1.5GB for    Android SDK and Emulator System Image)</a:t>
            </a:r>
          </a:p>
          <a:p>
            <a:pPr marL="201168" marR="304800" lvl="1" indent="0">
              <a:lnSpc>
                <a:spcPct val="115000"/>
              </a:lnSpc>
              <a:spcAft>
                <a:spcPts val="800"/>
              </a:spcAft>
              <a:buNone/>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1280 x 800 minimum screen resolution.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itle 6">
            <a:extLst>
              <a:ext uri="{FF2B5EF4-FFF2-40B4-BE49-F238E27FC236}">
                <a16:creationId xmlns:a16="http://schemas.microsoft.com/office/drawing/2014/main" id="{1BFD25A7-2CCD-4FA7-BF9A-3C5143D89275}"/>
              </a:ext>
            </a:extLst>
          </p:cNvPr>
          <p:cNvSpPr>
            <a:spLocks noGrp="1"/>
          </p:cNvSpPr>
          <p:nvPr>
            <p:ph type="title"/>
          </p:nvPr>
        </p:nvSpPr>
        <p:spPr>
          <a:xfrm>
            <a:off x="767080" y="448425"/>
            <a:ext cx="10058400" cy="910475"/>
          </a:xfrm>
        </p:spPr>
        <p:txBody>
          <a:bodyPr>
            <a:normAutofit fontScale="90000"/>
          </a:bodyPr>
          <a:lstStyle/>
          <a:p>
            <a:br>
              <a:rPr lang="en-IN"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IN"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TECHNOLOGIES LANGUAGE AND SOFTWARE / HARDWARE RELATED TO PROPOSED SYSTEM:</a:t>
            </a:r>
            <a:br>
              <a:rPr lang="en-IN"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sz="4000" dirty="0">
              <a:solidFill>
                <a:schemeClr val="tx1"/>
              </a:solidFill>
            </a:endParaRPr>
          </a:p>
        </p:txBody>
      </p:sp>
    </p:spTree>
    <p:extLst>
      <p:ext uri="{BB962C8B-B14F-4D97-AF65-F5344CB8AC3E}">
        <p14:creationId xmlns:p14="http://schemas.microsoft.com/office/powerpoint/2010/main" val="1246385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FF8CF4-C8FE-4BD6-ADB7-07569CCA45C0}"/>
              </a:ext>
            </a:extLst>
          </p:cNvPr>
          <p:cNvSpPr>
            <a:spLocks noGrp="1"/>
          </p:cNvSpPr>
          <p:nvPr>
            <p:ph idx="1"/>
          </p:nvPr>
        </p:nvSpPr>
        <p:spPr>
          <a:xfrm>
            <a:off x="1097280" y="1041400"/>
            <a:ext cx="10058400" cy="5063375"/>
          </a:xfrm>
        </p:spPr>
        <p:txBody>
          <a:bodyPr>
            <a:normAutofit/>
          </a:bodyPr>
          <a:lstStyle/>
          <a:p>
            <a:pPr marL="457200" lvl="1" indent="0" algn="just">
              <a:lnSpc>
                <a:spcPct val="115000"/>
              </a:lnSpc>
              <a:spcBef>
                <a:spcPts val="1000"/>
              </a:spcBef>
              <a:spcAft>
                <a:spcPts val="800"/>
              </a:spcAft>
              <a:buNone/>
              <a:tabLst>
                <a:tab pos="228600" algn="l"/>
                <a:tab pos="467360" algn="l"/>
              </a:tabLst>
            </a:pPr>
            <a:r>
              <a:rPr lang="en-IN" sz="26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a:t>
            </a:r>
            <a:endParaRPr lang="en-IN" sz="17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R="304800" lvl="1">
              <a:lnSpc>
                <a:spcPct val="150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Microsoft Windows 10 (64-bit)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50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Java Development Kit (JDK) 8 installed and set in system environment variables.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Java Runtime Environment (JRE) 6</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Android SDK</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Eclipse IDE for Java Developers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R="304800"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Android Development Tool kit (ADT-kit)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Connected Mobile Device with laptop for run and test the Application.</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0845722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B47F7E-F8D0-4344-89F5-54A1A7560D85}"/>
              </a:ext>
            </a:extLst>
          </p:cNvPr>
          <p:cNvSpPr>
            <a:spLocks noGrp="1"/>
          </p:cNvSpPr>
          <p:nvPr>
            <p:ph idx="1"/>
          </p:nvPr>
        </p:nvSpPr>
        <p:spPr>
          <a:xfrm>
            <a:off x="1097280" y="4745255"/>
            <a:ext cx="10058400" cy="1359520"/>
          </a:xfrm>
        </p:spPr>
        <p:txBody>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following diagrammatic representations give an overview of the system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DAFE42DC-F7C8-4D56-AC6E-0CAA8597D048}"/>
              </a:ext>
            </a:extLst>
          </p:cNvPr>
          <p:cNvSpPr>
            <a:spLocks noGrp="1"/>
          </p:cNvSpPr>
          <p:nvPr>
            <p:ph type="title"/>
          </p:nvPr>
        </p:nvSpPr>
        <p:spPr>
          <a:xfrm>
            <a:off x="1289786" y="2784348"/>
            <a:ext cx="10058400" cy="1289304"/>
          </a:xfrm>
        </p:spPr>
        <p:txBody>
          <a:bodyPr>
            <a:normAutofit/>
          </a:bodyPr>
          <a:lstStyle/>
          <a:p>
            <a:r>
              <a:rPr lang="en-IN" sz="3600" b="1" dirty="0">
                <a:effectLst/>
                <a:latin typeface="Times New Roman" panose="02020603050405020304" pitchFamily="18" charset="0"/>
                <a:ea typeface="Calibri" panose="020F0502020204030204" pitchFamily="34" charset="0"/>
              </a:rPr>
              <a:t>            SYSTEM</a:t>
            </a:r>
            <a:r>
              <a:rPr lang="en-IN" sz="3600" b="1" spc="-25" dirty="0">
                <a:effectLst/>
                <a:latin typeface="Times New Roman" panose="02020603050405020304" pitchFamily="18" charset="0"/>
                <a:ea typeface="Calibri" panose="020F0502020204030204" pitchFamily="34" charset="0"/>
              </a:rPr>
              <a:t> </a:t>
            </a:r>
            <a:r>
              <a:rPr lang="en-IN" sz="3600" b="1" dirty="0">
                <a:effectLst/>
                <a:latin typeface="Times New Roman" panose="02020603050405020304" pitchFamily="18" charset="0"/>
                <a:ea typeface="Calibri" panose="020F0502020204030204" pitchFamily="34" charset="0"/>
              </a:rPr>
              <a:t>ANALYSIS AND</a:t>
            </a:r>
            <a:r>
              <a:rPr lang="en-IN" sz="3600" b="1" spc="-15" dirty="0">
                <a:effectLst/>
                <a:latin typeface="Times New Roman" panose="02020603050405020304" pitchFamily="18" charset="0"/>
                <a:ea typeface="Calibri" panose="020F0502020204030204" pitchFamily="34" charset="0"/>
              </a:rPr>
              <a:t> </a:t>
            </a:r>
            <a:r>
              <a:rPr lang="en-IN" sz="3600" b="1" dirty="0">
                <a:effectLst/>
                <a:latin typeface="Times New Roman" panose="02020603050405020304" pitchFamily="18" charset="0"/>
                <a:ea typeface="Calibri" panose="020F0502020204030204" pitchFamily="34" charset="0"/>
              </a:rPr>
              <a:t>DESIGN</a:t>
            </a:r>
            <a:endParaRPr lang="en-IN" sz="4800" b="1" dirty="0"/>
          </a:p>
        </p:txBody>
      </p:sp>
    </p:spTree>
    <p:extLst>
      <p:ext uri="{BB962C8B-B14F-4D97-AF65-F5344CB8AC3E}">
        <p14:creationId xmlns:p14="http://schemas.microsoft.com/office/powerpoint/2010/main" val="2405043586"/>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23E9C0-D573-4E95-991E-5330474508A7}"/>
              </a:ext>
            </a:extLst>
          </p:cNvPr>
          <p:cNvSpPr>
            <a:spLocks noGrp="1"/>
          </p:cNvSpPr>
          <p:nvPr>
            <p:ph type="title"/>
          </p:nvPr>
        </p:nvSpPr>
        <p:spPr>
          <a:xfrm>
            <a:off x="747276" y="466941"/>
            <a:ext cx="2525313" cy="930030"/>
          </a:xfrm>
        </p:spPr>
        <p:txBody>
          <a:bodyPr>
            <a:normAutofit fontScale="90000"/>
          </a:bodyPr>
          <a:lstStyle/>
          <a:p>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System Architecture: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b="1" dirty="0"/>
          </a:p>
        </p:txBody>
      </p:sp>
      <p:pic>
        <p:nvPicPr>
          <p:cNvPr id="8" name="Content Placeholder 7">
            <a:extLst>
              <a:ext uri="{FF2B5EF4-FFF2-40B4-BE49-F238E27FC236}">
                <a16:creationId xmlns:a16="http://schemas.microsoft.com/office/drawing/2014/main" id="{499A8F25-9E4D-4A41-ACFE-F2B7E637ED64}"/>
              </a:ext>
            </a:extLst>
          </p:cNvPr>
          <p:cNvPicPr>
            <a:picLocks noGrp="1" noChangeAspect="1"/>
          </p:cNvPicPr>
          <p:nvPr>
            <p:ph sz="half" idx="2"/>
          </p:nvPr>
        </p:nvPicPr>
        <p:blipFill>
          <a:blip r:embed="rId2"/>
          <a:stretch>
            <a:fillRect/>
          </a:stretch>
        </p:blipFill>
        <p:spPr>
          <a:xfrm>
            <a:off x="2608580" y="850872"/>
            <a:ext cx="7130448" cy="5156256"/>
          </a:xfrm>
          <a:prstGeom prst="rect">
            <a:avLst/>
          </a:prstGeom>
          <a:solidFill>
            <a:srgbClr val="FFFFFF"/>
          </a:solidFill>
        </p:spPr>
      </p:pic>
      <p:sp>
        <p:nvSpPr>
          <p:cNvPr id="2" name="Rectangle 1">
            <a:extLst>
              <a:ext uri="{FF2B5EF4-FFF2-40B4-BE49-F238E27FC236}">
                <a16:creationId xmlns:a16="http://schemas.microsoft.com/office/drawing/2014/main" id="{142446D2-EAEE-4CD2-80BF-783F893F8943}"/>
              </a:ext>
            </a:extLst>
          </p:cNvPr>
          <p:cNvSpPr/>
          <p:nvPr/>
        </p:nvSpPr>
        <p:spPr>
          <a:xfrm>
            <a:off x="5029200" y="4013200"/>
            <a:ext cx="1940560" cy="769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1FA828-3B6B-4662-988F-5D25E4E77129}"/>
              </a:ext>
            </a:extLst>
          </p:cNvPr>
          <p:cNvSpPr txBox="1"/>
          <p:nvPr/>
        </p:nvSpPr>
        <p:spPr>
          <a:xfrm>
            <a:off x="5293360" y="4122853"/>
            <a:ext cx="1605280" cy="577081"/>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The app members will search by using  reports</a:t>
            </a:r>
            <a:endParaRPr lang="en-IN" sz="10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63775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8593-02F6-4912-9ECC-AE4BA20FE917}"/>
              </a:ext>
            </a:extLst>
          </p:cNvPr>
          <p:cNvSpPr>
            <a:spLocks noGrp="1"/>
          </p:cNvSpPr>
          <p:nvPr>
            <p:ph type="title"/>
          </p:nvPr>
        </p:nvSpPr>
        <p:spPr>
          <a:xfrm>
            <a:off x="3025541" y="640080"/>
            <a:ext cx="6140918" cy="919711"/>
          </a:xfrm>
        </p:spPr>
        <p:txBody>
          <a:bodyPr>
            <a:normAutofit fontScale="90000"/>
          </a:bodyPr>
          <a:lstStyle/>
          <a:p>
            <a:r>
              <a:rPr lang="en-IN" sz="2000" b="1" i="1" dirty="0">
                <a:effectLst/>
                <a:latin typeface="Times New Roman" panose="02020603050405020304" pitchFamily="18" charset="0"/>
                <a:ea typeface="Calibri" panose="020F0502020204030204" pitchFamily="34" charset="0"/>
                <a:cs typeface="Times New Roman" panose="02020603050405020304" pitchFamily="18" charset="0"/>
              </a:rPr>
              <a:t>Block diagram of the proposed system architecture for Mobile App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D513F416-2FC0-4F73-AF0D-D7C663DA62F6}"/>
              </a:ext>
            </a:extLst>
          </p:cNvPr>
          <p:cNvPicPr>
            <a:picLocks noGrp="1" noChangeAspect="1"/>
          </p:cNvPicPr>
          <p:nvPr>
            <p:ph sz="half" idx="2"/>
          </p:nvPr>
        </p:nvPicPr>
        <p:blipFill>
          <a:blip r:embed="rId2"/>
          <a:srcRect/>
          <a:stretch>
            <a:fillRect/>
          </a:stretch>
        </p:blipFill>
        <p:spPr bwMode="auto">
          <a:xfrm>
            <a:off x="2415941" y="1559791"/>
            <a:ext cx="7352097" cy="4109489"/>
          </a:xfrm>
          <a:prstGeom prst="rect">
            <a:avLst/>
          </a:prstGeom>
          <a:noFill/>
          <a:ln w="9525">
            <a:noFill/>
            <a:miter lim="800000"/>
            <a:headEnd/>
            <a:tailEnd/>
          </a:ln>
        </p:spPr>
      </p:pic>
    </p:spTree>
    <p:extLst>
      <p:ext uri="{BB962C8B-B14F-4D97-AF65-F5344CB8AC3E}">
        <p14:creationId xmlns:p14="http://schemas.microsoft.com/office/powerpoint/2010/main" val="3116176189"/>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0F998-4BB5-4E1B-973D-5483EE19A52F}"/>
              </a:ext>
            </a:extLst>
          </p:cNvPr>
          <p:cNvSpPr>
            <a:spLocks noGrp="1"/>
          </p:cNvSpPr>
          <p:nvPr>
            <p:ph sz="half" idx="2"/>
          </p:nvPr>
        </p:nvSpPr>
        <p:spPr>
          <a:xfrm>
            <a:off x="6978315" y="827774"/>
            <a:ext cx="4283242" cy="4889632"/>
          </a:xfrm>
        </p:spPr>
        <p:txBody>
          <a:bodyPr/>
          <a:lstStyle/>
          <a:p>
            <a:pPr marL="0" lvl="0" indent="0" algn="just">
              <a:lnSpc>
                <a:spcPct val="115000"/>
              </a:lnSpc>
              <a:spcBef>
                <a:spcPts val="375"/>
              </a:spcBef>
              <a:buNone/>
              <a:tabLst>
                <a:tab pos="581025" algn="l"/>
              </a:tabLst>
            </a:pPr>
            <a:r>
              <a:rPr lang="en-US" sz="1800" b="1" dirty="0">
                <a:effectLst/>
                <a:latin typeface="Times New Roman" panose="02020603050405020304" pitchFamily="18" charset="0"/>
                <a:ea typeface="Cambria" panose="02040503050406030204" pitchFamily="18" charset="0"/>
                <a:cs typeface="Cambria" panose="02040503050406030204" pitchFamily="18" charset="0"/>
              </a:rPr>
              <a:t>Use</a:t>
            </a:r>
            <a:r>
              <a:rPr lang="en-US" sz="1800" b="1" spc="-2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Case</a:t>
            </a:r>
            <a:r>
              <a:rPr lang="en-US" sz="1800" b="1" spc="-1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Diagram:</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0" marR="589915" indent="0" algn="just">
              <a:lnSpc>
                <a:spcPct val="115000"/>
              </a:lnSpc>
              <a:spcBef>
                <a:spcPts val="1195"/>
              </a:spcBef>
              <a:spcAft>
                <a:spcPts val="0"/>
              </a:spcAft>
              <a:buNone/>
            </a:pPr>
            <a:r>
              <a:rPr lang="en-US" sz="1800" dirty="0">
                <a:effectLst/>
                <a:latin typeface="Times New Roman" panose="02020603050405020304" pitchFamily="18" charset="0"/>
                <a:ea typeface="Times New Roman" panose="02020603050405020304" pitchFamily="18" charset="0"/>
              </a:rPr>
              <a:t>The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entails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cases</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lost</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reporter,</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found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reporter,</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lost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person, family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members, friends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search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agency</a:t>
            </a:r>
            <a:r>
              <a:rPr lang="en-US" sz="1800" spc="-25"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image12.jpeg">
            <a:extLst>
              <a:ext uri="{FF2B5EF4-FFF2-40B4-BE49-F238E27FC236}">
                <a16:creationId xmlns:a16="http://schemas.microsoft.com/office/drawing/2014/main" id="{89D7EDC1-E8B8-4476-9805-2BCBCEA8A2E3}"/>
              </a:ext>
            </a:extLst>
          </p:cNvPr>
          <p:cNvPicPr>
            <a:picLocks noChangeAspect="1"/>
          </p:cNvPicPr>
          <p:nvPr/>
        </p:nvPicPr>
        <p:blipFill>
          <a:blip r:embed="rId2" cstate="print"/>
          <a:stretch>
            <a:fillRect/>
          </a:stretch>
        </p:blipFill>
        <p:spPr>
          <a:xfrm>
            <a:off x="1191276" y="1715703"/>
            <a:ext cx="5535295" cy="3627120"/>
          </a:xfrm>
          <a:prstGeom prst="rect">
            <a:avLst/>
          </a:prstGeom>
        </p:spPr>
      </p:pic>
    </p:spTree>
    <p:extLst>
      <p:ext uri="{BB962C8B-B14F-4D97-AF65-F5344CB8AC3E}">
        <p14:creationId xmlns:p14="http://schemas.microsoft.com/office/powerpoint/2010/main" val="3621312388"/>
      </p:ext>
    </p:extLst>
  </p:cSld>
  <p:clrMapOvr>
    <a:masterClrMapping/>
  </p:clrMapOvr>
  <p:transition spd="slow">
    <p:check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60FE-A40B-4B42-A5E9-960ADD0C1E54}"/>
              </a:ext>
            </a:extLst>
          </p:cNvPr>
          <p:cNvSpPr>
            <a:spLocks noGrp="1"/>
          </p:cNvSpPr>
          <p:nvPr>
            <p:ph type="title"/>
          </p:nvPr>
        </p:nvSpPr>
        <p:spPr>
          <a:xfrm>
            <a:off x="2550427" y="908292"/>
            <a:ext cx="5460992" cy="587584"/>
          </a:xfrm>
        </p:spPr>
        <p:txBody>
          <a:bodyPr/>
          <a:lstStyle/>
          <a:p>
            <a:r>
              <a:rPr lang="en-US" sz="2800" b="1" dirty="0">
                <a:effectLst/>
                <a:latin typeface="Times New Roman" panose="02020603050405020304" pitchFamily="18" charset="0"/>
                <a:ea typeface="Times New Roman" panose="02020603050405020304" pitchFamily="18" charset="0"/>
              </a:rPr>
              <a:t>Activity</a:t>
            </a:r>
            <a:r>
              <a:rPr lang="en-US" sz="2800" b="1" spc="-5"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Diagram</a:t>
            </a:r>
            <a:r>
              <a:rPr lang="en-US" sz="3200" b="1" dirty="0">
                <a:effectLst/>
                <a:latin typeface="Times New Roman" panose="02020603050405020304" pitchFamily="18" charset="0"/>
                <a:ea typeface="Times New Roman" panose="02020603050405020304" pitchFamily="18" charset="0"/>
              </a:rPr>
              <a:t>:</a:t>
            </a:r>
            <a:br>
              <a:rPr lang="en-IN" sz="4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2A58F5A-9006-445B-8A7A-34B9C30C0346}"/>
              </a:ext>
            </a:extLst>
          </p:cNvPr>
          <p:cNvSpPr>
            <a:spLocks noGrp="1"/>
          </p:cNvSpPr>
          <p:nvPr>
            <p:ph sz="half" idx="2"/>
          </p:nvPr>
        </p:nvSpPr>
        <p:spPr>
          <a:xfrm>
            <a:off x="6997566" y="837398"/>
            <a:ext cx="4196616" cy="5189313"/>
          </a:xfrm>
        </p:spPr>
        <p:txBody>
          <a:bodyPr/>
          <a:lstStyle/>
          <a:p>
            <a:pPr marL="0" indent="0" algn="just">
              <a:lnSpc>
                <a:spcPct val="115000"/>
              </a:lnSpc>
              <a:buNone/>
            </a:pPr>
            <a:r>
              <a:rPr lang="en-US" sz="1800" dirty="0">
                <a:effectLst/>
                <a:latin typeface="Times New Roman" panose="02020603050405020304" pitchFamily="18" charset="0"/>
                <a:ea typeface="Times New Roman" panose="02020603050405020304" pitchFamily="18" charset="0"/>
              </a:rPr>
              <a:t>The given Diagram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shows various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activities  involved  in </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33816E44-F4F8-4E6F-8BF2-476165E29861}"/>
              </a:ext>
            </a:extLst>
          </p:cNvPr>
          <p:cNvPicPr>
            <a:picLocks noChangeAspect="1"/>
          </p:cNvPicPr>
          <p:nvPr/>
        </p:nvPicPr>
        <p:blipFill>
          <a:blip r:embed="rId2"/>
          <a:stretch>
            <a:fillRect/>
          </a:stretch>
        </p:blipFill>
        <p:spPr>
          <a:xfrm>
            <a:off x="997818" y="1246443"/>
            <a:ext cx="5660137" cy="4230332"/>
          </a:xfrm>
          <a:prstGeom prst="rect">
            <a:avLst/>
          </a:prstGeom>
        </p:spPr>
      </p:pic>
    </p:spTree>
    <p:extLst>
      <p:ext uri="{BB962C8B-B14F-4D97-AF65-F5344CB8AC3E}">
        <p14:creationId xmlns:p14="http://schemas.microsoft.com/office/powerpoint/2010/main" val="3290106906"/>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02AA-6E16-4350-893E-C60F4C029E92}"/>
              </a:ext>
            </a:extLst>
          </p:cNvPr>
          <p:cNvSpPr>
            <a:spLocks noGrp="1"/>
          </p:cNvSpPr>
          <p:nvPr>
            <p:ph type="title"/>
          </p:nvPr>
        </p:nvSpPr>
        <p:spPr>
          <a:xfrm>
            <a:off x="2579443" y="967338"/>
            <a:ext cx="5460992" cy="317634"/>
          </a:xfrm>
        </p:spPr>
        <p:txBody>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ER (Entity Relationship)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A2730DF-B955-4278-B496-72221AD7AD01}"/>
              </a:ext>
            </a:extLst>
          </p:cNvPr>
          <p:cNvSpPr>
            <a:spLocks noGrp="1"/>
          </p:cNvSpPr>
          <p:nvPr>
            <p:ph sz="half" idx="2"/>
          </p:nvPr>
        </p:nvSpPr>
        <p:spPr>
          <a:xfrm>
            <a:off x="6882062" y="1126155"/>
            <a:ext cx="4674937" cy="4900555"/>
          </a:xfrm>
        </p:spPr>
        <p:txBody>
          <a:bodyPr/>
          <a:lstStyle/>
          <a:p>
            <a:pPr marL="0" indent="0">
              <a:buNone/>
            </a:pPr>
            <a:r>
              <a:rPr lang="en-US" sz="1800" dirty="0">
                <a:effectLst/>
                <a:latin typeface="Times New Roman" panose="02020603050405020304" pitchFamily="18" charset="0"/>
                <a:ea typeface="Times New Roman" panose="02020603050405020304" pitchFamily="18" charset="0"/>
              </a:rPr>
              <a:t>This</a:t>
            </a:r>
            <a:r>
              <a:rPr lang="en-US" sz="1800" spc="4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4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Entity</a:t>
            </a:r>
            <a:r>
              <a:rPr lang="en-US" sz="1800" spc="4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Relationship</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diagram</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4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shows</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entities</a:t>
            </a:r>
            <a:r>
              <a:rPr lang="en-US" sz="1800" spc="4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their interconnection.</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1DA85AF4-A8E6-4BE7-84E4-60F6A0386E94}"/>
              </a:ext>
            </a:extLst>
          </p:cNvPr>
          <p:cNvPicPr>
            <a:picLocks noChangeAspect="1"/>
          </p:cNvPicPr>
          <p:nvPr/>
        </p:nvPicPr>
        <p:blipFill>
          <a:blip r:embed="rId2"/>
          <a:stretch>
            <a:fillRect/>
          </a:stretch>
        </p:blipFill>
        <p:spPr>
          <a:xfrm>
            <a:off x="1033442" y="1501541"/>
            <a:ext cx="5633192" cy="4129238"/>
          </a:xfrm>
          <a:prstGeom prst="rect">
            <a:avLst/>
          </a:prstGeom>
        </p:spPr>
      </p:pic>
    </p:spTree>
    <p:extLst>
      <p:ext uri="{BB962C8B-B14F-4D97-AF65-F5344CB8AC3E}">
        <p14:creationId xmlns:p14="http://schemas.microsoft.com/office/powerpoint/2010/main" val="1277726443"/>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03F9-46F5-4149-A8D8-4D89856DD051}"/>
              </a:ext>
            </a:extLst>
          </p:cNvPr>
          <p:cNvSpPr>
            <a:spLocks noGrp="1"/>
          </p:cNvSpPr>
          <p:nvPr>
            <p:ph type="title"/>
          </p:nvPr>
        </p:nvSpPr>
        <p:spPr>
          <a:xfrm>
            <a:off x="1854208" y="808522"/>
            <a:ext cx="5460992" cy="587584"/>
          </a:xfrm>
        </p:spPr>
        <p:txBody>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Data Flow </a:t>
            </a:r>
            <a:r>
              <a:rPr lang="en-IN" sz="1800" b="1" dirty="0">
                <a:latin typeface="Times New Roman" panose="02020603050405020304" pitchFamily="18" charset="0"/>
                <a:ea typeface="Calibri" panose="020F0502020204030204" pitchFamily="34" charset="0"/>
                <a:cs typeface="Times New Roman" panose="02020603050405020304" pitchFamily="18" charset="0"/>
              </a:rPr>
              <a:t>CHART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BBEC346-1344-4C13-80FC-81F5F3980D93}"/>
              </a:ext>
            </a:extLst>
          </p:cNvPr>
          <p:cNvSpPr>
            <a:spLocks noGrp="1"/>
          </p:cNvSpPr>
          <p:nvPr>
            <p:ph sz="half" idx="2"/>
          </p:nvPr>
        </p:nvSpPr>
        <p:spPr>
          <a:xfrm>
            <a:off x="6910939" y="885524"/>
            <a:ext cx="4646061" cy="5141187"/>
          </a:xfrm>
        </p:spPr>
        <p:txBody>
          <a:bodyPr/>
          <a:lstStyle/>
          <a:p>
            <a:pPr marL="0" indent="0">
              <a:buNone/>
            </a:pPr>
            <a:r>
              <a:rPr lang="en-US" sz="1800" dirty="0">
                <a:effectLst/>
                <a:latin typeface="Times New Roman" panose="02020603050405020304" pitchFamily="18" charset="0"/>
                <a:ea typeface="Times New Roman" panose="02020603050405020304" pitchFamily="18" charset="0"/>
              </a:rPr>
              <a:t>The Data flow chart summarizes the entire system process, from the time a missing</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reported up until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search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results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notification alerts.</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7AD442A-743D-4C4D-9CCD-33377E34D4F3}"/>
              </a:ext>
            </a:extLst>
          </p:cNvPr>
          <p:cNvPicPr>
            <a:picLocks noChangeAspect="1"/>
          </p:cNvPicPr>
          <p:nvPr/>
        </p:nvPicPr>
        <p:blipFill>
          <a:blip r:embed="rId2"/>
          <a:stretch>
            <a:fillRect/>
          </a:stretch>
        </p:blipFill>
        <p:spPr>
          <a:xfrm>
            <a:off x="635000" y="1102314"/>
            <a:ext cx="6080438" cy="5024386"/>
          </a:xfrm>
          <a:prstGeom prst="rect">
            <a:avLst/>
          </a:prstGeom>
        </p:spPr>
      </p:pic>
    </p:spTree>
    <p:extLst>
      <p:ext uri="{BB962C8B-B14F-4D97-AF65-F5344CB8AC3E}">
        <p14:creationId xmlns:p14="http://schemas.microsoft.com/office/powerpoint/2010/main" val="3418292320"/>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FEF9-769F-4236-93C3-4E3088F550CD}"/>
              </a:ext>
            </a:extLst>
          </p:cNvPr>
          <p:cNvSpPr>
            <a:spLocks noGrp="1"/>
          </p:cNvSpPr>
          <p:nvPr>
            <p:ph idx="1"/>
          </p:nvPr>
        </p:nvSpPr>
        <p:spPr>
          <a:xfrm>
            <a:off x="726440" y="1739900"/>
            <a:ext cx="10368280" cy="4372141"/>
          </a:xfrm>
        </p:spPr>
        <p:txBody>
          <a:bodyPr>
            <a:normAutofit/>
          </a:bodyPr>
          <a:lstStyle/>
          <a:p>
            <a:pPr marL="201168" lvl="1" indent="0" algn="just">
              <a:lnSpc>
                <a:spcPct val="115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5000"/>
              </a:lnSpc>
              <a:spcAft>
                <a:spcPts val="8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To make task eas</a:t>
            </a:r>
            <a:r>
              <a:rPr lang="en-IN" sz="2000" dirty="0">
                <a:latin typeface="Times New Roman" panose="02020603050405020304" pitchFamily="18" charset="0"/>
                <a:ea typeface="Calibri" panose="020F0502020204030204" pitchFamily="34" charset="0"/>
                <a:cs typeface="Times New Roman" panose="02020603050405020304" pitchFamily="18" charset="0"/>
              </a:rPr>
              <a:t>y of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finding missing person we developed a Mobile Application called </a:t>
            </a:r>
          </a:p>
          <a:p>
            <a:pPr marL="201168" lvl="1" indent="0" algn="just">
              <a:lnSpc>
                <a:spcPct val="115000"/>
              </a:lnSpc>
              <a:spcAft>
                <a:spcPts val="800"/>
              </a:spcAft>
              <a:buNone/>
            </a:pPr>
            <a:r>
              <a:rPr lang="en-IN" sz="2000" dirty="0">
                <a:latin typeface="Times New Roman" panose="02020603050405020304" pitchFamily="18" charset="0"/>
                <a:ea typeface="Calibri" panose="020F0502020204030204" pitchFamily="34" charset="0"/>
                <a:cs typeface="Times New Roman" panose="02020603050405020304" pitchFamily="18" charset="0"/>
              </a:rPr>
              <a:t>“MISSING PERSON FINDER” .</a:t>
            </a:r>
          </a:p>
          <a:p>
            <a:pPr lvl="1" algn="just">
              <a:lnSpc>
                <a:spcPct val="115000"/>
              </a:lnSpc>
              <a:spcAft>
                <a:spcPts val="8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The ‌</a:t>
            </a:r>
            <a:r>
              <a:rPr lang="en-IN" sz="2000" dirty="0">
                <a:latin typeface="Times New Roman" panose="02020603050405020304" pitchFamily="18" charset="0"/>
                <a:ea typeface="Calibri" panose="020F0502020204030204" pitchFamily="34" charset="0"/>
                <a:cs typeface="Times New Roman" panose="02020603050405020304" pitchFamily="18" charset="0"/>
              </a:rPr>
              <a:t> MISSING PERSON FINDER </a:t>
            </a:r>
            <a:r>
              <a:rPr lang="en-US" sz="2000" dirty="0">
                <a:latin typeface="Times New Roman" panose="02020603050405020304" pitchFamily="18" charset="0"/>
                <a:ea typeface="Calibri" panose="020F0502020204030204" pitchFamily="34" charset="0"/>
                <a:cs typeface="Times New Roman" panose="02020603050405020304" pitchFamily="18" charset="0"/>
              </a:rPr>
              <a:t>‌ app is organized into several sections. On the first nav button you can find dashboard where the missing people reports will be found, in the second nav button you can find the form where the missing person details will be reported,  on the third you will see the notification tab, and at last there is a “profile" tab with all of your settings and info.</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5000"/>
              </a:lnSpc>
              <a:spcAft>
                <a:spcPts val="800"/>
              </a:spcAft>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This project is deployed in the google playstore where all the android users can download this application easily.</a:t>
            </a:r>
          </a:p>
          <a:p>
            <a:pPr lvl="1" algn="just">
              <a:lnSpc>
                <a:spcPct val="115000"/>
              </a:lnSpc>
              <a:spcAft>
                <a:spcPts val="800"/>
              </a:spcAft>
              <a:buFont typeface="Arial" panose="020B0604020202020204" pitchFamily="34" charset="0"/>
              <a:buChar char="•"/>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201168" lvl="1" indent="0" algn="just">
              <a:lnSpc>
                <a:spcPct val="115000"/>
              </a:lnSpc>
              <a:spcAft>
                <a:spcPts val="800"/>
              </a:spcAft>
              <a:buNone/>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5000"/>
              </a:lnSpc>
              <a:spcAft>
                <a:spcPts val="800"/>
              </a:spcAft>
              <a:buFont typeface="Arial" panose="020B0604020202020204" pitchFamily="34" charset="0"/>
              <a:buChar char="•"/>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4932FDCD-3659-4B45-BE57-026B9416807B}"/>
              </a:ext>
            </a:extLst>
          </p:cNvPr>
          <p:cNvSpPr>
            <a:spLocks noGrp="1"/>
          </p:cNvSpPr>
          <p:nvPr>
            <p:ph type="title"/>
          </p:nvPr>
        </p:nvSpPr>
        <p:spPr>
          <a:xfrm>
            <a:off x="1097280" y="942871"/>
            <a:ext cx="10058400" cy="900500"/>
          </a:xfrm>
        </p:spPr>
        <p:txBody>
          <a:bodyPr/>
          <a:lstStyle/>
          <a:p>
            <a:r>
              <a:rPr lang="en-IN" b="1" dirty="0">
                <a:latin typeface="Times New Roman" panose="02020603050405020304" pitchFamily="18" charset="0"/>
                <a:cs typeface="Times New Roman" panose="02020603050405020304" pitchFamily="18" charset="0"/>
              </a:rPr>
              <a:t>                                          Introduction</a:t>
            </a:r>
          </a:p>
        </p:txBody>
      </p:sp>
    </p:spTree>
    <p:extLst>
      <p:ext uri="{BB962C8B-B14F-4D97-AF65-F5344CB8AC3E}">
        <p14:creationId xmlns:p14="http://schemas.microsoft.com/office/powerpoint/2010/main" val="272033782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3FA082-1466-44A1-9A90-DC8E71CD9309}"/>
              </a:ext>
            </a:extLst>
          </p:cNvPr>
          <p:cNvSpPr>
            <a:spLocks noGrp="1"/>
          </p:cNvSpPr>
          <p:nvPr>
            <p:ph idx="1"/>
          </p:nvPr>
        </p:nvSpPr>
        <p:spPr>
          <a:xfrm>
            <a:off x="1183906" y="1280160"/>
            <a:ext cx="9702267" cy="4824616"/>
          </a:xfrm>
        </p:spPr>
        <p:txBody>
          <a:bodyPr>
            <a:normAutofit/>
          </a:bodyPr>
          <a:lstStyle/>
          <a:p>
            <a:pPr marL="457200" lvl="1" indent="0" algn="ctr">
              <a:lnSpc>
                <a:spcPct val="150000"/>
              </a:lnSpc>
              <a:spcBef>
                <a:spcPts val="1000"/>
              </a:spcBef>
              <a:spcAft>
                <a:spcPts val="0"/>
              </a:spcAft>
              <a:buNone/>
              <a:tabLst>
                <a:tab pos="228600" algn="l"/>
                <a:tab pos="467360" algn="l"/>
              </a:tabLs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IN" sz="2000" b="1"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Functional</a:t>
            </a:r>
            <a:r>
              <a:rPr lang="en-IN" sz="2000" b="1"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Requirements</a:t>
            </a:r>
            <a:endParaRPr lang="en-IN" sz="20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gn="just">
              <a:lnSpc>
                <a:spcPct val="150000"/>
              </a:lnSpc>
              <a:spcBef>
                <a:spcPts val="370"/>
              </a:spcBef>
              <a:spcAft>
                <a:spcPts val="0"/>
              </a:spcAft>
              <a:buNone/>
              <a:tabLst>
                <a:tab pos="519430" algn="l"/>
              </a:tabLst>
            </a:pPr>
            <a:r>
              <a:rPr lang="en-US" b="1" dirty="0">
                <a:effectLst/>
                <a:latin typeface="Times New Roman" panose="02020603050405020304" pitchFamily="18" charset="0"/>
                <a:ea typeface="Times New Roman" panose="02020603050405020304" pitchFamily="18" charset="0"/>
              </a:rPr>
              <a:t>1.  Report</a:t>
            </a:r>
            <a:r>
              <a:rPr lang="en-US" b="1" spc="-1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Missing</a:t>
            </a:r>
            <a:r>
              <a:rPr lang="en-US" b="1" spc="-1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Person</a:t>
            </a:r>
            <a:endParaRPr lang="en-IN" b="1" dirty="0">
              <a:effectLst/>
              <a:latin typeface="Times New Roman" panose="02020603050405020304" pitchFamily="18" charset="0"/>
              <a:ea typeface="Times New Roman" panose="02020603050405020304" pitchFamily="18" charset="0"/>
            </a:endParaRPr>
          </a:p>
          <a:p>
            <a:pPr marL="175895" marR="566420" algn="just">
              <a:lnSpc>
                <a:spcPct val="150000"/>
              </a:lnSpc>
              <a:spcAft>
                <a:spcPts val="0"/>
              </a:spcAft>
            </a:pPr>
            <a:r>
              <a:rPr lang="en-US" sz="1900" dirty="0">
                <a:effectLst/>
                <a:latin typeface="Times New Roman" panose="02020603050405020304" pitchFamily="18" charset="0"/>
                <a:ea typeface="Times New Roman" panose="02020603050405020304" pitchFamily="18" charset="0"/>
              </a:rPr>
              <a:t>In case a person goes missing, family members, friends or acquaintances should be able to report</a:t>
            </a:r>
            <a:r>
              <a:rPr lang="en-US" sz="1900" spc="-28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the case on the </a:t>
            </a:r>
            <a:r>
              <a:rPr lang="en-US" sz="2100" dirty="0">
                <a:effectLst/>
                <a:latin typeface="Times New Roman" panose="02020603050405020304" pitchFamily="18" charset="0"/>
                <a:ea typeface="Times New Roman" panose="02020603050405020304" pitchFamily="18" charset="0"/>
              </a:rPr>
              <a:t>system. They should be able to do so by registering the person's details </a:t>
            </a:r>
            <a:r>
              <a:rPr lang="en-US" sz="1800" dirty="0">
                <a:effectLst/>
                <a:latin typeface="Times New Roman" panose="02020603050405020304" pitchFamily="18" charset="0"/>
                <a:ea typeface="Times New Roman" panose="02020603050405020304" pitchFamily="18" charset="0"/>
              </a:rPr>
              <a:t>such 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Name,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Age,</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Gender,</a:t>
            </a:r>
            <a:r>
              <a:rPr lang="en-US" sz="1800" spc="95" dirty="0">
                <a:effectLst/>
                <a:latin typeface="Times New Roman" panose="02020603050405020304" pitchFamily="18" charset="0"/>
                <a:ea typeface="Times New Roman" panose="02020603050405020304" pitchFamily="18" charset="0"/>
              </a:rPr>
              <a:t> Photo, </a:t>
            </a:r>
            <a:r>
              <a:rPr lang="en-US" sz="1800" dirty="0">
                <a:effectLst/>
                <a:latin typeface="Times New Roman" panose="02020603050405020304" pitchFamily="18" charset="0"/>
                <a:ea typeface="Times New Roman" panose="02020603050405020304" pitchFamily="18" charset="0"/>
              </a:rPr>
              <a:t>City</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Description .</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exhaustive</a:t>
            </a:r>
            <a:r>
              <a:rPr lang="en-US" sz="1800" spc="9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description</a:t>
            </a:r>
            <a:r>
              <a:rPr lang="en-US" sz="2100" spc="100"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of</a:t>
            </a:r>
            <a:r>
              <a:rPr lang="en-US" sz="2100" spc="-290"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the</a:t>
            </a:r>
            <a:r>
              <a:rPr lang="en-US" sz="2100" spc="-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missing</a:t>
            </a:r>
            <a:r>
              <a:rPr lang="en-US" sz="2100" spc="-10"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person to increase</a:t>
            </a:r>
            <a:r>
              <a:rPr lang="en-US" sz="2100" spc="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chances</a:t>
            </a:r>
            <a:r>
              <a:rPr lang="en-US" sz="2100" spc="-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of the reader spotting</a:t>
            </a:r>
            <a:r>
              <a:rPr lang="en-US" sz="2100" spc="-1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and</a:t>
            </a:r>
            <a:r>
              <a:rPr lang="en-US" sz="2100" spc="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reporting</a:t>
            </a:r>
            <a:r>
              <a:rPr lang="en-US" sz="2100" spc="-5"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them .</a:t>
            </a:r>
            <a:endParaRPr lang="en-IN" sz="14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Title 3">
            <a:extLst>
              <a:ext uri="{FF2B5EF4-FFF2-40B4-BE49-F238E27FC236}">
                <a16:creationId xmlns:a16="http://schemas.microsoft.com/office/drawing/2014/main" id="{C99DFE01-0231-4578-925A-3ED38D65F3AD}"/>
              </a:ext>
            </a:extLst>
          </p:cNvPr>
          <p:cNvSpPr>
            <a:spLocks noGrp="1"/>
          </p:cNvSpPr>
          <p:nvPr>
            <p:ph type="title"/>
          </p:nvPr>
        </p:nvSpPr>
        <p:spPr>
          <a:xfrm>
            <a:off x="1028299" y="753224"/>
            <a:ext cx="10135402" cy="597171"/>
          </a:xfrm>
        </p:spPr>
        <p:txBody>
          <a:bodyPr>
            <a:normAutofit fontScale="90000"/>
          </a:bodyPr>
          <a:lstStyle/>
          <a:p>
            <a:r>
              <a:rPr lang="en-IN" sz="27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77324257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9AF4D9-B9FC-45A3-9513-327862949031}"/>
              </a:ext>
            </a:extLst>
          </p:cNvPr>
          <p:cNvSpPr>
            <a:spLocks noGrp="1"/>
          </p:cNvSpPr>
          <p:nvPr>
            <p:ph idx="1"/>
          </p:nvPr>
        </p:nvSpPr>
        <p:spPr>
          <a:xfrm>
            <a:off x="751114" y="755739"/>
            <a:ext cx="10689772" cy="5346522"/>
          </a:xfrm>
        </p:spPr>
        <p:txBody>
          <a:bodyPr>
            <a:normAutofit/>
          </a:bodyPr>
          <a:lstStyle/>
          <a:p>
            <a:pPr marL="0" lvl="0" indent="0" algn="just">
              <a:lnSpc>
                <a:spcPct val="150000"/>
              </a:lnSpc>
              <a:spcBef>
                <a:spcPts val="370"/>
              </a:spcBef>
              <a:spcAft>
                <a:spcPts val="0"/>
              </a:spcAft>
              <a:buNone/>
              <a:tabLst>
                <a:tab pos="519430" algn="l"/>
              </a:tabLst>
            </a:pPr>
            <a:r>
              <a:rPr lang="en-US" b="1" dirty="0">
                <a:latin typeface="Times New Roman" panose="02020603050405020304" pitchFamily="18" charset="0"/>
                <a:ea typeface="Times New Roman" panose="02020603050405020304" pitchFamily="18" charset="0"/>
              </a:rPr>
              <a:t>2. Missing person gallery:</a:t>
            </a:r>
          </a:p>
          <a:p>
            <a:pPr algn="just">
              <a:lnSpc>
                <a:spcPct val="150000"/>
              </a:lnSpc>
              <a:spcBef>
                <a:spcPts val="370"/>
              </a:spcBef>
              <a:spcAft>
                <a:spcPts val="0"/>
              </a:spcAft>
              <a:tabLst>
                <a:tab pos="519430" algn="l"/>
              </a:tabLst>
            </a:pPr>
            <a:r>
              <a:rPr lang="en-US" sz="1800" dirty="0">
                <a:latin typeface="Times New Roman" panose="02020603050405020304" pitchFamily="18" charset="0"/>
                <a:ea typeface="Times New Roman" panose="02020603050405020304" pitchFamily="18" charset="0"/>
              </a:rPr>
              <a:t>Our gallery consists of stock of images of missing victim that people have uploaded to Find the perfect missing people stock photos here.</a:t>
            </a:r>
          </a:p>
          <a:p>
            <a:pPr marL="0" lvl="0" indent="0" algn="just">
              <a:lnSpc>
                <a:spcPct val="150000"/>
              </a:lnSpc>
              <a:spcBef>
                <a:spcPts val="370"/>
              </a:spcBef>
              <a:spcAft>
                <a:spcPts val="0"/>
              </a:spcAft>
              <a:buNone/>
              <a:tabLst>
                <a:tab pos="519430" algn="l"/>
              </a:tabLst>
            </a:pPr>
            <a:r>
              <a:rPr lang="en-US" sz="1800" dirty="0">
                <a:latin typeface="Times New Roman" panose="02020603050405020304" pitchFamily="18" charset="0"/>
                <a:ea typeface="Times New Roman" panose="02020603050405020304" pitchFamily="18" charset="0"/>
              </a:rPr>
              <a:t>•	There are a wide number of images in gallery to minimize the task we have added filters that makes your searching simple and easier by finding the images of all missing Child or male or female. Also, if you want to find image of missing person by his/her name, that  too possible.</a:t>
            </a:r>
          </a:p>
          <a:p>
            <a:pPr marL="0" lvl="0" indent="0" algn="just">
              <a:lnSpc>
                <a:spcPct val="150000"/>
              </a:lnSpc>
              <a:spcBef>
                <a:spcPts val="370"/>
              </a:spcBef>
              <a:spcAft>
                <a:spcPts val="0"/>
              </a:spcAft>
              <a:buNone/>
              <a:tabLst>
                <a:tab pos="519430" algn="l"/>
              </a:tabLst>
            </a:pPr>
            <a:endParaRPr lang="en-US" sz="1800" dirty="0">
              <a:latin typeface="Times New Roman" panose="02020603050405020304" pitchFamily="18" charset="0"/>
              <a:ea typeface="Times New Roman" panose="02020603050405020304" pitchFamily="18" charset="0"/>
            </a:endParaRPr>
          </a:p>
          <a:p>
            <a:pPr marL="0" lvl="0" indent="0" algn="just">
              <a:lnSpc>
                <a:spcPct val="150000"/>
              </a:lnSpc>
              <a:spcBef>
                <a:spcPts val="370"/>
              </a:spcBef>
              <a:spcAft>
                <a:spcPts val="0"/>
              </a:spcAft>
              <a:buNone/>
              <a:tabLst>
                <a:tab pos="519430" algn="l"/>
              </a:tabLst>
            </a:pPr>
            <a:r>
              <a:rPr lang="en-US" b="1" dirty="0">
                <a:latin typeface="Times New Roman" panose="02020603050405020304" pitchFamily="18" charset="0"/>
                <a:ea typeface="Times New Roman" panose="02020603050405020304" pitchFamily="18" charset="0"/>
              </a:rPr>
              <a:t>3</a:t>
            </a:r>
            <a:r>
              <a:rPr lang="en-US" b="1" dirty="0">
                <a:effectLst/>
                <a:latin typeface="Times New Roman" panose="02020603050405020304" pitchFamily="18" charset="0"/>
                <a:ea typeface="Times New Roman" panose="02020603050405020304" pitchFamily="18" charset="0"/>
              </a:rPr>
              <a:t>. Sending</a:t>
            </a:r>
            <a:r>
              <a:rPr lang="en-US" b="1" spc="-15" dirty="0">
                <a:effectLst/>
                <a:latin typeface="Times New Roman" panose="02020603050405020304" pitchFamily="18" charset="0"/>
                <a:ea typeface="Times New Roman" panose="02020603050405020304" pitchFamily="18" charset="0"/>
              </a:rPr>
              <a:t> </a:t>
            </a:r>
            <a:r>
              <a:rPr lang="en-US" b="1" spc="-15" dirty="0">
                <a:latin typeface="Times New Roman" panose="02020603050405020304" pitchFamily="18" charset="0"/>
                <a:ea typeface="Times New Roman" panose="02020603050405020304" pitchFamily="18" charset="0"/>
              </a:rPr>
              <a:t>message:</a:t>
            </a:r>
            <a:endParaRPr lang="en-IN" b="1" dirty="0">
              <a:effectLst/>
              <a:latin typeface="Times New Roman" panose="02020603050405020304" pitchFamily="18" charset="0"/>
              <a:ea typeface="Times New Roman" panose="02020603050405020304" pitchFamily="18" charset="0"/>
            </a:endParaRPr>
          </a:p>
          <a:p>
            <a:pPr marL="662813" marR="562610" lvl="1" indent="-285750" algn="just">
              <a:lnSpc>
                <a:spcPct val="150000"/>
              </a:lnSpc>
              <a:spcAft>
                <a:spcPts val="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U</a:t>
            </a:r>
            <a:r>
              <a:rPr lang="en-US" dirty="0">
                <a:effectLst/>
                <a:latin typeface="Times New Roman" panose="02020603050405020304" pitchFamily="18" charset="0"/>
                <a:ea typeface="Times New Roman" panose="02020603050405020304" pitchFamily="18" charset="0"/>
              </a:rPr>
              <a:t>ser can send or receive messages here about the missing victim. This step makes the process more easier . </a:t>
            </a:r>
          </a:p>
          <a:p>
            <a:pPr marL="662813" marR="562610" lvl="1" indent="-285750" algn="just">
              <a:lnSpc>
                <a:spcPct val="150000"/>
              </a:lnSpc>
              <a:spcAft>
                <a:spcPts val="0"/>
              </a:spcAft>
              <a:buFont typeface="Arial" panose="020B0604020202020204" pitchFamily="34" charset="0"/>
              <a:buChar char="•"/>
            </a:pP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5534105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845B57-A53C-3775-DF0E-FDB68F5749DF}"/>
              </a:ext>
            </a:extLst>
          </p:cNvPr>
          <p:cNvSpPr>
            <a:spLocks noGrp="1"/>
          </p:cNvSpPr>
          <p:nvPr>
            <p:ph idx="1"/>
          </p:nvPr>
        </p:nvSpPr>
        <p:spPr>
          <a:xfrm>
            <a:off x="767443" y="730397"/>
            <a:ext cx="10657114" cy="5397205"/>
          </a:xfrm>
        </p:spPr>
        <p:txBody>
          <a:bodyPr/>
          <a:lstStyle/>
          <a:p>
            <a:r>
              <a:rPr lang="en-IN" b="1" dirty="0">
                <a:latin typeface="Times New Roman" panose="02020603050405020304" pitchFamily="18" charset="0"/>
                <a:cs typeface="Times New Roman" panose="02020603050405020304" pitchFamily="18" charset="0"/>
              </a:rPr>
              <a:t>                                                                    Admin sector</a:t>
            </a:r>
          </a:p>
          <a:p>
            <a:r>
              <a:rPr lang="en-IN" b="1" dirty="0">
                <a:latin typeface="Times New Roman" panose="02020603050405020304" pitchFamily="18" charset="0"/>
                <a:cs typeface="Times New Roman" panose="02020603050405020304" pitchFamily="18" charset="0"/>
              </a:rPr>
              <a:t>4.Reporting found person:</a:t>
            </a:r>
          </a:p>
          <a:p>
            <a:pPr marL="175895" marR="567690"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A person having been reported as missing can be reported as found if spotted anywhere. Anyone with the leading information should be able to post them on the system .</a:t>
            </a:r>
          </a:p>
          <a:p>
            <a:pPr marL="175895" marR="567690" algn="just">
              <a:lnSpc>
                <a:spcPct val="150000"/>
              </a:lnSpc>
              <a:spcAft>
                <a:spcPts val="0"/>
              </a:spcAft>
            </a:pPr>
            <a:endParaRPr lang="en-US" sz="1800" dirty="0">
              <a:latin typeface="Times New Roman" panose="02020603050405020304" pitchFamily="18" charset="0"/>
              <a:ea typeface="Times New Roman" panose="02020603050405020304" pitchFamily="18" charset="0"/>
            </a:endParaRPr>
          </a:p>
          <a:p>
            <a:pPr marL="84455" marR="567690" indent="0" algn="just">
              <a:lnSpc>
                <a:spcPct val="150000"/>
              </a:lnSpc>
              <a:spcAft>
                <a:spcPts val="0"/>
              </a:spcAft>
              <a:buNone/>
            </a:pPr>
            <a:r>
              <a:rPr lang="en-IN" b="1" dirty="0">
                <a:latin typeface="Times New Roman" panose="02020603050405020304" pitchFamily="18" charset="0"/>
                <a:cs typeface="Times New Roman" panose="02020603050405020304" pitchFamily="18" charset="0"/>
              </a:rPr>
              <a:t>5. Image comparison:</a:t>
            </a:r>
          </a:p>
          <a:p>
            <a:pPr marL="84455" marR="567690" indent="0" algn="just">
              <a:lnSpc>
                <a:spcPct val="150000"/>
              </a:lnSpc>
              <a:spcAft>
                <a:spcPts val="0"/>
              </a:spcAft>
              <a:buNone/>
            </a:pPr>
            <a:r>
              <a:rPr lang="en-IN" sz="18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If anyone finds someone similar to the lost person image that picture will be compare with the found person reports stored in the database.</a:t>
            </a:r>
            <a:endParaRPr lang="en-IN" sz="1800" b="1" dirty="0">
              <a:latin typeface="Times New Roman" panose="02020603050405020304" pitchFamily="18" charset="0"/>
              <a:cs typeface="Times New Roman" panose="02020603050405020304" pitchFamily="18" charset="0"/>
            </a:endParaRPr>
          </a:p>
          <a:p>
            <a:pPr marL="84455" marR="567690" indent="0" algn="just">
              <a:lnSpc>
                <a:spcPct val="150000"/>
              </a:lnSpc>
              <a:spcAft>
                <a:spcPts val="0"/>
              </a:spcAft>
              <a:buNone/>
            </a:pPr>
            <a:endParaRPr lang="en-US" sz="1800" dirty="0">
              <a:effectLst/>
              <a:latin typeface="Times New Roman" panose="02020603050405020304" pitchFamily="18" charset="0"/>
              <a:ea typeface="Times New Roman" panose="02020603050405020304" pitchFamily="18" charset="0"/>
            </a:endParaRPr>
          </a:p>
          <a:p>
            <a:pPr marL="84455" marR="567690" indent="0" algn="just">
              <a:lnSpc>
                <a:spcPct val="150000"/>
              </a:lnSpc>
              <a:spcAft>
                <a:spcPts val="0"/>
              </a:spcAft>
              <a:buNone/>
            </a:pPr>
            <a:endParaRPr lang="en-IN" sz="1800" dirty="0">
              <a:effectLst/>
              <a:latin typeface="Times New Roman" panose="02020603050405020304" pitchFamily="18" charset="0"/>
              <a:ea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5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80D3F-33D4-4CCE-9680-1BB7002B9A1C}"/>
              </a:ext>
            </a:extLst>
          </p:cNvPr>
          <p:cNvSpPr>
            <a:spLocks noGrp="1"/>
          </p:cNvSpPr>
          <p:nvPr>
            <p:ph idx="1"/>
          </p:nvPr>
        </p:nvSpPr>
        <p:spPr>
          <a:xfrm>
            <a:off x="856648" y="770021"/>
            <a:ext cx="10366410" cy="5409397"/>
          </a:xfrm>
        </p:spPr>
        <p:txBody>
          <a:bodyPr>
            <a:normAutofit/>
          </a:bodyPr>
          <a:lstStyle/>
          <a:p>
            <a:pPr algn="ctr">
              <a:lnSpc>
                <a:spcPct val="150000"/>
              </a:lnSpc>
              <a:spcBef>
                <a:spcPts val="1000"/>
              </a:spcBef>
              <a:spcAft>
                <a:spcPts val="1200"/>
              </a:spcAft>
              <a:tabLst>
                <a:tab pos="46736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IN" sz="1800" b="1"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Performance /</a:t>
            </a:r>
            <a:r>
              <a:rPr lang="en-IN" sz="1800" b="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Non-Functional</a:t>
            </a:r>
            <a:r>
              <a:rPr lang="en-IN" sz="1800" b="1"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Requirements</a:t>
            </a:r>
            <a:endParaRPr lang="en-IN"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567055" lvl="0" indent="0" algn="just">
              <a:lnSpc>
                <a:spcPct val="150000"/>
              </a:lnSpc>
              <a:spcAft>
                <a:spcPts val="1200"/>
              </a:spcAft>
              <a:buNone/>
            </a:pPr>
            <a:r>
              <a:rPr lang="en-US" sz="1800" b="1" dirty="0">
                <a:latin typeface="Times New Roman" panose="02020603050405020304" pitchFamily="18" charset="0"/>
                <a:ea typeface="Times New Roman" panose="02020603050405020304" pitchFamily="18" charset="0"/>
              </a:rPr>
              <a:t>A.     </a:t>
            </a:r>
            <a:r>
              <a:rPr lang="en-US" sz="1800" b="1" dirty="0">
                <a:effectLst/>
                <a:latin typeface="Times New Roman" panose="02020603050405020304" pitchFamily="18" charset="0"/>
                <a:ea typeface="Times New Roman" panose="02020603050405020304" pitchFamily="18" charset="0"/>
              </a:rPr>
              <a:t>Efficiency</a:t>
            </a:r>
            <a:r>
              <a:rPr lang="en-US" sz="1800" dirty="0">
                <a:effectLst/>
                <a:latin typeface="Times New Roman" panose="02020603050405020304" pitchFamily="18" charset="0"/>
                <a:ea typeface="Times New Roman" panose="02020603050405020304" pitchFamily="18" charset="0"/>
              </a:rPr>
              <a:t> - The system should be able to perform as expected. Given the necessary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input, 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 give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expected output.</a:t>
            </a:r>
            <a:endParaRPr lang="en-IN" sz="1800" dirty="0">
              <a:effectLst/>
              <a:latin typeface="Times New Roman" panose="02020603050405020304" pitchFamily="18" charset="0"/>
              <a:ea typeface="Times New Roman" panose="02020603050405020304" pitchFamily="18" charset="0"/>
            </a:endParaRPr>
          </a:p>
          <a:p>
            <a:pPr marL="0" marR="565785" lvl="0" indent="0" algn="just">
              <a:lnSpc>
                <a:spcPct val="150000"/>
              </a:lnSpc>
              <a:spcAft>
                <a:spcPts val="1200"/>
              </a:spcAft>
              <a:buNone/>
            </a:pPr>
            <a:r>
              <a:rPr lang="en-US" sz="1800" b="1" dirty="0">
                <a:latin typeface="Times New Roman" panose="02020603050405020304" pitchFamily="18" charset="0"/>
                <a:ea typeface="Times New Roman" panose="02020603050405020304" pitchFamily="18" charset="0"/>
              </a:rPr>
              <a:t>B.   </a:t>
            </a:r>
            <a:r>
              <a:rPr lang="en-US" sz="1800" b="1" dirty="0">
                <a:effectLst/>
                <a:latin typeface="Times New Roman" panose="02020603050405020304" pitchFamily="18" charset="0"/>
                <a:ea typeface="Times New Roman" panose="02020603050405020304" pitchFamily="18" charset="0"/>
              </a:rPr>
              <a:t>Reliability</a:t>
            </a:r>
            <a:r>
              <a:rPr lang="en-US" sz="1800" dirty="0">
                <a:effectLst/>
                <a:latin typeface="Times New Roman" panose="02020603050405020304" pitchFamily="18" charset="0"/>
                <a:ea typeface="Times New Roman" panose="02020603050405020304" pitchFamily="18" charset="0"/>
              </a:rPr>
              <a:t> - The system should be available and in good condition whenever it’s required.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Availability of components and integrity of data must be ensured. The rate of failure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seamlessly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low.</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should also 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consistent.</a:t>
            </a:r>
          </a:p>
          <a:p>
            <a:pPr marL="0" marR="565785" lvl="0" indent="0" algn="just">
              <a:lnSpc>
                <a:spcPct val="150000"/>
              </a:lnSpc>
              <a:spcAft>
                <a:spcPts val="1200"/>
              </a:spcAft>
              <a:buNone/>
            </a:pPr>
            <a:r>
              <a:rPr lang="en-US" sz="1800" b="1" dirty="0">
                <a:effectLst/>
                <a:latin typeface="Times New Roman" panose="02020603050405020304" pitchFamily="18" charset="0"/>
                <a:ea typeface="Times New Roman" panose="02020603050405020304" pitchFamily="18" charset="0"/>
              </a:rPr>
              <a:t>C.    Error/Failure Detection and Recovery</a:t>
            </a:r>
            <a:r>
              <a:rPr lang="en-US" sz="1800" dirty="0">
                <a:effectLst/>
                <a:latin typeface="Times New Roman" panose="02020603050405020304" pitchFamily="18" charset="0"/>
                <a:ea typeface="Times New Roman" panose="02020603050405020304" pitchFamily="18" charset="0"/>
              </a:rPr>
              <a:t> - Just like any other system, different failure modes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failure consequences are anticipated in this kind of system. To mitigate them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event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arise,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error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logging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play.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Manual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recovery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procedures will also be applicable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point.</a:t>
            </a:r>
            <a:endParaRPr lang="en-IN" sz="1800" dirty="0">
              <a:effectLst/>
              <a:latin typeface="Times New Roman" panose="02020603050405020304" pitchFamily="18" charset="0"/>
              <a:ea typeface="Times New Roman" panose="02020603050405020304" pitchFamily="18" charset="0"/>
            </a:endParaRPr>
          </a:p>
          <a:p>
            <a:endParaRPr lang="en-IN" sz="1600" dirty="0"/>
          </a:p>
        </p:txBody>
      </p:sp>
    </p:spTree>
    <p:extLst>
      <p:ext uri="{BB962C8B-B14F-4D97-AF65-F5344CB8AC3E}">
        <p14:creationId xmlns:p14="http://schemas.microsoft.com/office/powerpoint/2010/main" val="13316271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1E39-1255-4794-B013-AC21C484526D}"/>
              </a:ext>
            </a:extLst>
          </p:cNvPr>
          <p:cNvSpPr>
            <a:spLocks noGrp="1"/>
          </p:cNvSpPr>
          <p:nvPr>
            <p:ph type="title"/>
          </p:nvPr>
        </p:nvSpPr>
        <p:spPr>
          <a:xfrm>
            <a:off x="2046152" y="811670"/>
            <a:ext cx="5711810" cy="587584"/>
          </a:xfrm>
        </p:spPr>
        <p:txBody>
          <a:bodyPr>
            <a:no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Implementation:</a:t>
            </a:r>
            <a:br>
              <a:rPr lang="en-IN" sz="2400" b="1" dirty="0">
                <a:effectLst/>
                <a:latin typeface="Calibri" panose="020F0502020204030204" pitchFamily="34" charset="0"/>
                <a:ea typeface="Calibri" panose="020F0502020204030204" pitchFamily="34" charset="0"/>
                <a:cs typeface="Times New Roman" panose="02020603050405020304" pitchFamily="18" charset="0"/>
              </a:rPr>
            </a:br>
            <a:endParaRPr lang="en-IN" sz="3600" b="1" dirty="0"/>
          </a:p>
        </p:txBody>
      </p:sp>
      <p:sp>
        <p:nvSpPr>
          <p:cNvPr id="3" name="Content Placeholder 2">
            <a:extLst>
              <a:ext uri="{FF2B5EF4-FFF2-40B4-BE49-F238E27FC236}">
                <a16:creationId xmlns:a16="http://schemas.microsoft.com/office/drawing/2014/main" id="{E08C3A8D-DBAF-4A6D-96FB-3EB5B5F5580D}"/>
              </a:ext>
            </a:extLst>
          </p:cNvPr>
          <p:cNvSpPr>
            <a:spLocks noGrp="1"/>
          </p:cNvSpPr>
          <p:nvPr>
            <p:ph sz="half" idx="2"/>
          </p:nvPr>
        </p:nvSpPr>
        <p:spPr>
          <a:xfrm>
            <a:off x="1164657" y="1183907"/>
            <a:ext cx="9991023" cy="4732261"/>
          </a:xfrm>
        </p:spPr>
        <p:txBody>
          <a:bodyPr/>
          <a:lstStyle/>
          <a:p>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Sign-up Activity: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45DA546-E37D-4E84-B20F-73AC8EDB22D5}"/>
              </a:ext>
            </a:extLst>
          </p:cNvPr>
          <p:cNvPicPr>
            <a:picLocks noChangeAspect="1"/>
          </p:cNvPicPr>
          <p:nvPr/>
        </p:nvPicPr>
        <p:blipFill>
          <a:blip r:embed="rId2" cstate="print"/>
          <a:stretch>
            <a:fillRect/>
          </a:stretch>
        </p:blipFill>
        <p:spPr>
          <a:xfrm>
            <a:off x="1799924" y="1680279"/>
            <a:ext cx="8556859" cy="3993814"/>
          </a:xfrm>
          <a:prstGeom prst="rect">
            <a:avLst/>
          </a:prstGeom>
        </p:spPr>
      </p:pic>
    </p:spTree>
    <p:extLst>
      <p:ext uri="{BB962C8B-B14F-4D97-AF65-F5344CB8AC3E}">
        <p14:creationId xmlns:p14="http://schemas.microsoft.com/office/powerpoint/2010/main" val="16684685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83D5CD-8371-45F7-A0D4-86FF00F10371}"/>
              </a:ext>
            </a:extLst>
          </p:cNvPr>
          <p:cNvSpPr>
            <a:spLocks noGrp="1"/>
          </p:cNvSpPr>
          <p:nvPr>
            <p:ph sz="half" idx="2"/>
          </p:nvPr>
        </p:nvSpPr>
        <p:spPr>
          <a:xfrm>
            <a:off x="847023" y="789272"/>
            <a:ext cx="10308657" cy="5126896"/>
          </a:xfrm>
        </p:spPr>
        <p:txBody>
          <a:bodyPr/>
          <a:lstStyle/>
          <a:p>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Log-in Activity: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000FCCC-10FF-4D10-B6A2-220538E4FA17}"/>
              </a:ext>
            </a:extLst>
          </p:cNvPr>
          <p:cNvPicPr>
            <a:picLocks noChangeAspect="1"/>
          </p:cNvPicPr>
          <p:nvPr/>
        </p:nvPicPr>
        <p:blipFill>
          <a:blip r:embed="rId2" cstate="print"/>
          <a:stretch>
            <a:fillRect/>
          </a:stretch>
        </p:blipFill>
        <p:spPr>
          <a:xfrm>
            <a:off x="1318661" y="1260909"/>
            <a:ext cx="8835992" cy="4655259"/>
          </a:xfrm>
          <a:prstGeom prst="rect">
            <a:avLst/>
          </a:prstGeom>
        </p:spPr>
      </p:pic>
    </p:spTree>
    <p:extLst>
      <p:ext uri="{BB962C8B-B14F-4D97-AF65-F5344CB8AC3E}">
        <p14:creationId xmlns:p14="http://schemas.microsoft.com/office/powerpoint/2010/main" val="18967962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B66D4-CA51-4CD3-A1C3-D197354DE276}"/>
              </a:ext>
            </a:extLst>
          </p:cNvPr>
          <p:cNvSpPr>
            <a:spLocks noGrp="1"/>
          </p:cNvSpPr>
          <p:nvPr>
            <p:ph sz="half" idx="2"/>
          </p:nvPr>
        </p:nvSpPr>
        <p:spPr>
          <a:xfrm>
            <a:off x="827773" y="789272"/>
            <a:ext cx="10327907" cy="5126896"/>
          </a:xfrm>
        </p:spPr>
        <p:txBody>
          <a:bodyPr/>
          <a:lstStyle/>
          <a:p>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Missing Person Details 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88A8D48-4DD4-4726-A0FB-37F29972C279}"/>
              </a:ext>
            </a:extLst>
          </p:cNvPr>
          <p:cNvPicPr>
            <a:picLocks noChangeAspect="1"/>
          </p:cNvPicPr>
          <p:nvPr/>
        </p:nvPicPr>
        <p:blipFill>
          <a:blip r:embed="rId2" cstate="print"/>
          <a:stretch>
            <a:fillRect/>
          </a:stretch>
        </p:blipFill>
        <p:spPr>
          <a:xfrm>
            <a:off x="1597794" y="1280160"/>
            <a:ext cx="8730113" cy="4636008"/>
          </a:xfrm>
          <a:prstGeom prst="rect">
            <a:avLst/>
          </a:prstGeom>
        </p:spPr>
      </p:pic>
    </p:spTree>
    <p:extLst>
      <p:ext uri="{BB962C8B-B14F-4D97-AF65-F5344CB8AC3E}">
        <p14:creationId xmlns:p14="http://schemas.microsoft.com/office/powerpoint/2010/main" val="214219792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AE48B9-313F-4724-B0EA-302F0CFC4D65}"/>
              </a:ext>
            </a:extLst>
          </p:cNvPr>
          <p:cNvSpPr txBox="1"/>
          <p:nvPr/>
        </p:nvSpPr>
        <p:spPr>
          <a:xfrm>
            <a:off x="1741738" y="5723794"/>
            <a:ext cx="2290813"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Log-in Activity: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23763A42-7EC5-4BB8-864F-7B62C59CA6EE}"/>
              </a:ext>
            </a:extLst>
          </p:cNvPr>
          <p:cNvSpPr txBox="1"/>
          <p:nvPr/>
        </p:nvSpPr>
        <p:spPr>
          <a:xfrm>
            <a:off x="5114223" y="5747484"/>
            <a:ext cx="1963554"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Sign-up Activity: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0D1445E0-F214-468A-91F2-E3762ABF3EA8}"/>
              </a:ext>
            </a:extLst>
          </p:cNvPr>
          <p:cNvSpPr txBox="1"/>
          <p:nvPr/>
        </p:nvSpPr>
        <p:spPr>
          <a:xfrm>
            <a:off x="8017844" y="5699474"/>
            <a:ext cx="3272590"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Missing Person Details 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3" name="TextBox 12">
            <a:extLst>
              <a:ext uri="{FF2B5EF4-FFF2-40B4-BE49-F238E27FC236}">
                <a16:creationId xmlns:a16="http://schemas.microsoft.com/office/drawing/2014/main" id="{AF6C73D7-AE57-4FAA-A86D-8796DEF6D169}"/>
              </a:ext>
            </a:extLst>
          </p:cNvPr>
          <p:cNvSpPr txBox="1"/>
          <p:nvPr/>
        </p:nvSpPr>
        <p:spPr>
          <a:xfrm>
            <a:off x="4109987" y="693019"/>
            <a:ext cx="398485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                      Output </a:t>
            </a:r>
          </a:p>
        </p:txBody>
      </p:sp>
      <p:pic>
        <p:nvPicPr>
          <p:cNvPr id="8" name="Content Placeholder 7">
            <a:extLst>
              <a:ext uri="{FF2B5EF4-FFF2-40B4-BE49-F238E27FC236}">
                <a16:creationId xmlns:a16="http://schemas.microsoft.com/office/drawing/2014/main" id="{8FA0CC6F-D62B-43A3-BA3B-6D501E71EE1D}"/>
              </a:ext>
            </a:extLst>
          </p:cNvPr>
          <p:cNvPicPr>
            <a:picLocks noGrp="1" noChangeAspect="1"/>
          </p:cNvPicPr>
          <p:nvPr>
            <p:ph sz="half" idx="2"/>
          </p:nvPr>
        </p:nvPicPr>
        <p:blipFill>
          <a:blip r:embed="rId2"/>
          <a:stretch>
            <a:fillRect/>
          </a:stretch>
        </p:blipFill>
        <p:spPr>
          <a:xfrm>
            <a:off x="4793776" y="1302646"/>
            <a:ext cx="2653503" cy="4252708"/>
          </a:xfrm>
        </p:spPr>
      </p:pic>
      <p:pic>
        <p:nvPicPr>
          <p:cNvPr id="14" name="Picture 13">
            <a:extLst>
              <a:ext uri="{FF2B5EF4-FFF2-40B4-BE49-F238E27FC236}">
                <a16:creationId xmlns:a16="http://schemas.microsoft.com/office/drawing/2014/main" id="{E164537A-B088-481A-9DDA-DC98923571F0}"/>
              </a:ext>
            </a:extLst>
          </p:cNvPr>
          <p:cNvPicPr>
            <a:picLocks noChangeAspect="1"/>
          </p:cNvPicPr>
          <p:nvPr/>
        </p:nvPicPr>
        <p:blipFill>
          <a:blip r:embed="rId3"/>
          <a:stretch>
            <a:fillRect/>
          </a:stretch>
        </p:blipFill>
        <p:spPr>
          <a:xfrm>
            <a:off x="1524000" y="1302646"/>
            <a:ext cx="2508551" cy="4421148"/>
          </a:xfrm>
          <a:prstGeom prst="rect">
            <a:avLst/>
          </a:prstGeom>
        </p:spPr>
      </p:pic>
      <p:pic>
        <p:nvPicPr>
          <p:cNvPr id="16" name="Picture 15">
            <a:extLst>
              <a:ext uri="{FF2B5EF4-FFF2-40B4-BE49-F238E27FC236}">
                <a16:creationId xmlns:a16="http://schemas.microsoft.com/office/drawing/2014/main" id="{65C39355-F29B-4002-A3AB-9F9B3E0900F0}"/>
              </a:ext>
            </a:extLst>
          </p:cNvPr>
          <p:cNvPicPr>
            <a:picLocks noChangeAspect="1"/>
          </p:cNvPicPr>
          <p:nvPr/>
        </p:nvPicPr>
        <p:blipFill>
          <a:blip r:embed="rId4"/>
          <a:stretch>
            <a:fillRect/>
          </a:stretch>
        </p:blipFill>
        <p:spPr>
          <a:xfrm>
            <a:off x="8094846" y="1302646"/>
            <a:ext cx="2930915" cy="4252708"/>
          </a:xfrm>
          <a:prstGeom prst="rect">
            <a:avLst/>
          </a:prstGeom>
        </p:spPr>
      </p:pic>
    </p:spTree>
    <p:extLst>
      <p:ext uri="{BB962C8B-B14F-4D97-AF65-F5344CB8AC3E}">
        <p14:creationId xmlns:p14="http://schemas.microsoft.com/office/powerpoint/2010/main" val="3612177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5860E63-269B-4AEE-94D5-DB6F0372C4F6}"/>
              </a:ext>
            </a:extLst>
          </p:cNvPr>
          <p:cNvPicPr>
            <a:picLocks noGrp="1" noChangeAspect="1"/>
          </p:cNvPicPr>
          <p:nvPr>
            <p:ph sz="half" idx="2"/>
          </p:nvPr>
        </p:nvPicPr>
        <p:blipFill>
          <a:blip r:embed="rId2"/>
          <a:stretch>
            <a:fillRect/>
          </a:stretch>
        </p:blipFill>
        <p:spPr>
          <a:xfrm>
            <a:off x="4726127" y="1007536"/>
            <a:ext cx="3056477" cy="4551680"/>
          </a:xfrm>
        </p:spPr>
      </p:pic>
      <p:pic>
        <p:nvPicPr>
          <p:cNvPr id="10" name="Picture 9">
            <a:extLst>
              <a:ext uri="{FF2B5EF4-FFF2-40B4-BE49-F238E27FC236}">
                <a16:creationId xmlns:a16="http://schemas.microsoft.com/office/drawing/2014/main" id="{3A7345BE-ECEA-499D-A816-656AE4FE1491}"/>
              </a:ext>
            </a:extLst>
          </p:cNvPr>
          <p:cNvPicPr>
            <a:picLocks noChangeAspect="1"/>
          </p:cNvPicPr>
          <p:nvPr/>
        </p:nvPicPr>
        <p:blipFill>
          <a:blip r:embed="rId3"/>
          <a:stretch>
            <a:fillRect/>
          </a:stretch>
        </p:blipFill>
        <p:spPr>
          <a:xfrm>
            <a:off x="8292289" y="1007537"/>
            <a:ext cx="2924351" cy="4551680"/>
          </a:xfrm>
          <a:prstGeom prst="rect">
            <a:avLst/>
          </a:prstGeom>
        </p:spPr>
      </p:pic>
      <p:sp>
        <p:nvSpPr>
          <p:cNvPr id="12" name="TextBox 11">
            <a:extLst>
              <a:ext uri="{FF2B5EF4-FFF2-40B4-BE49-F238E27FC236}">
                <a16:creationId xmlns:a16="http://schemas.microsoft.com/office/drawing/2014/main" id="{6B5AC090-EEE7-4D5D-844D-6DED38F8BC9E}"/>
              </a:ext>
            </a:extLst>
          </p:cNvPr>
          <p:cNvSpPr txBox="1"/>
          <p:nvPr/>
        </p:nvSpPr>
        <p:spPr>
          <a:xfrm>
            <a:off x="1635802" y="5623517"/>
            <a:ext cx="27330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Dash board activity</a:t>
            </a:r>
          </a:p>
        </p:txBody>
      </p:sp>
      <p:sp>
        <p:nvSpPr>
          <p:cNvPr id="13" name="TextBox 12">
            <a:extLst>
              <a:ext uri="{FF2B5EF4-FFF2-40B4-BE49-F238E27FC236}">
                <a16:creationId xmlns:a16="http://schemas.microsoft.com/office/drawing/2014/main" id="{34F7AB03-DF5D-4AC2-99DC-BB9713DA3F98}"/>
              </a:ext>
            </a:extLst>
          </p:cNvPr>
          <p:cNvSpPr txBox="1"/>
          <p:nvPr/>
        </p:nvSpPr>
        <p:spPr>
          <a:xfrm>
            <a:off x="5571004" y="5641739"/>
            <a:ext cx="1366721"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Profile page</a:t>
            </a:r>
          </a:p>
        </p:txBody>
      </p:sp>
      <p:sp>
        <p:nvSpPr>
          <p:cNvPr id="14" name="TextBox 13">
            <a:extLst>
              <a:ext uri="{FF2B5EF4-FFF2-40B4-BE49-F238E27FC236}">
                <a16:creationId xmlns:a16="http://schemas.microsoft.com/office/drawing/2014/main" id="{8D98FB64-6CEF-4AB9-AA82-FB9507362C3F}"/>
              </a:ext>
            </a:extLst>
          </p:cNvPr>
          <p:cNvSpPr txBox="1"/>
          <p:nvPr/>
        </p:nvSpPr>
        <p:spPr>
          <a:xfrm>
            <a:off x="8790097" y="5665797"/>
            <a:ext cx="192873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Notification page </a:t>
            </a:r>
          </a:p>
        </p:txBody>
      </p:sp>
      <p:pic>
        <p:nvPicPr>
          <p:cNvPr id="16" name="Picture 15">
            <a:extLst>
              <a:ext uri="{FF2B5EF4-FFF2-40B4-BE49-F238E27FC236}">
                <a16:creationId xmlns:a16="http://schemas.microsoft.com/office/drawing/2014/main" id="{D9438693-62DE-4062-8F8C-CCDC7A9ADF4E}"/>
              </a:ext>
            </a:extLst>
          </p:cNvPr>
          <p:cNvPicPr>
            <a:picLocks noChangeAspect="1"/>
          </p:cNvPicPr>
          <p:nvPr/>
        </p:nvPicPr>
        <p:blipFill>
          <a:blip r:embed="rId4"/>
          <a:stretch>
            <a:fillRect/>
          </a:stretch>
        </p:blipFill>
        <p:spPr>
          <a:xfrm>
            <a:off x="1160299" y="1007536"/>
            <a:ext cx="3056143" cy="4551680"/>
          </a:xfrm>
          <a:prstGeom prst="rect">
            <a:avLst/>
          </a:prstGeom>
        </p:spPr>
      </p:pic>
    </p:spTree>
    <p:extLst>
      <p:ext uri="{BB962C8B-B14F-4D97-AF65-F5344CB8AC3E}">
        <p14:creationId xmlns:p14="http://schemas.microsoft.com/office/powerpoint/2010/main" val="55838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E10BFD-DA3C-4238-B175-14CA37DA184F}"/>
              </a:ext>
            </a:extLst>
          </p:cNvPr>
          <p:cNvPicPr>
            <a:picLocks noGrp="1" noChangeAspect="1"/>
          </p:cNvPicPr>
          <p:nvPr>
            <p:ph sz="half" idx="2"/>
          </p:nvPr>
        </p:nvPicPr>
        <p:blipFill>
          <a:blip r:embed="rId2"/>
          <a:stretch>
            <a:fillRect/>
          </a:stretch>
        </p:blipFill>
        <p:spPr>
          <a:xfrm>
            <a:off x="4770286" y="871744"/>
            <a:ext cx="2881797" cy="4951413"/>
          </a:xfrm>
        </p:spPr>
      </p:pic>
      <p:pic>
        <p:nvPicPr>
          <p:cNvPr id="8" name="Picture 7">
            <a:extLst>
              <a:ext uri="{FF2B5EF4-FFF2-40B4-BE49-F238E27FC236}">
                <a16:creationId xmlns:a16="http://schemas.microsoft.com/office/drawing/2014/main" id="{49DE344A-901F-43C2-96F2-7C750CA4A992}"/>
              </a:ext>
            </a:extLst>
          </p:cNvPr>
          <p:cNvPicPr>
            <a:picLocks noChangeAspect="1"/>
          </p:cNvPicPr>
          <p:nvPr/>
        </p:nvPicPr>
        <p:blipFill>
          <a:blip r:embed="rId3"/>
          <a:stretch>
            <a:fillRect/>
          </a:stretch>
        </p:blipFill>
        <p:spPr>
          <a:xfrm>
            <a:off x="1136973" y="871745"/>
            <a:ext cx="2950720" cy="4951414"/>
          </a:xfrm>
          <a:prstGeom prst="rect">
            <a:avLst/>
          </a:prstGeom>
        </p:spPr>
      </p:pic>
      <p:pic>
        <p:nvPicPr>
          <p:cNvPr id="9" name="Picture 8">
            <a:extLst>
              <a:ext uri="{FF2B5EF4-FFF2-40B4-BE49-F238E27FC236}">
                <a16:creationId xmlns:a16="http://schemas.microsoft.com/office/drawing/2014/main" id="{085F95B2-B175-4F7F-85F9-868606BD53C5}"/>
              </a:ext>
            </a:extLst>
          </p:cNvPr>
          <p:cNvPicPr>
            <a:picLocks noChangeAspect="1"/>
          </p:cNvPicPr>
          <p:nvPr/>
        </p:nvPicPr>
        <p:blipFill>
          <a:blip r:embed="rId4"/>
          <a:stretch>
            <a:fillRect/>
          </a:stretch>
        </p:blipFill>
        <p:spPr>
          <a:xfrm>
            <a:off x="8334677" y="871744"/>
            <a:ext cx="2807655" cy="4951414"/>
          </a:xfrm>
          <a:prstGeom prst="rect">
            <a:avLst/>
          </a:prstGeom>
        </p:spPr>
      </p:pic>
      <p:sp>
        <p:nvSpPr>
          <p:cNvPr id="10" name="TextBox 9">
            <a:extLst>
              <a:ext uri="{FF2B5EF4-FFF2-40B4-BE49-F238E27FC236}">
                <a16:creationId xmlns:a16="http://schemas.microsoft.com/office/drawing/2014/main" id="{E49364F5-EDAA-468B-9438-9FCC92A87FFD}"/>
              </a:ext>
            </a:extLst>
          </p:cNvPr>
          <p:cNvSpPr txBox="1"/>
          <p:nvPr/>
        </p:nvSpPr>
        <p:spPr>
          <a:xfrm>
            <a:off x="1506902" y="5842282"/>
            <a:ext cx="2210862"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Show details activity</a:t>
            </a:r>
          </a:p>
        </p:txBody>
      </p:sp>
      <p:sp>
        <p:nvSpPr>
          <p:cNvPr id="11" name="TextBox 10">
            <a:extLst>
              <a:ext uri="{FF2B5EF4-FFF2-40B4-BE49-F238E27FC236}">
                <a16:creationId xmlns:a16="http://schemas.microsoft.com/office/drawing/2014/main" id="{F54F5596-C671-453E-A028-16027503CBF8}"/>
              </a:ext>
            </a:extLst>
          </p:cNvPr>
          <p:cNvSpPr txBox="1"/>
          <p:nvPr/>
        </p:nvSpPr>
        <p:spPr>
          <a:xfrm>
            <a:off x="5159134" y="5842282"/>
            <a:ext cx="2104102"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Group chat activity</a:t>
            </a:r>
          </a:p>
        </p:txBody>
      </p:sp>
      <p:sp>
        <p:nvSpPr>
          <p:cNvPr id="13" name="TextBox 12">
            <a:extLst>
              <a:ext uri="{FF2B5EF4-FFF2-40B4-BE49-F238E27FC236}">
                <a16:creationId xmlns:a16="http://schemas.microsoft.com/office/drawing/2014/main" id="{B1C411FE-65B8-4FC8-91F4-B77BF24E113C}"/>
              </a:ext>
            </a:extLst>
          </p:cNvPr>
          <p:cNvSpPr txBox="1"/>
          <p:nvPr/>
        </p:nvSpPr>
        <p:spPr>
          <a:xfrm>
            <a:off x="8482271" y="5823158"/>
            <a:ext cx="2656451" cy="369333"/>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Reset password activity</a:t>
            </a:r>
          </a:p>
        </p:txBody>
      </p:sp>
    </p:spTree>
    <p:extLst>
      <p:ext uri="{BB962C8B-B14F-4D97-AF65-F5344CB8AC3E}">
        <p14:creationId xmlns:p14="http://schemas.microsoft.com/office/powerpoint/2010/main" val="374783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30BD9E-01EA-4925-BD76-4A04E9755842}"/>
              </a:ext>
            </a:extLst>
          </p:cNvPr>
          <p:cNvSpPr>
            <a:spLocks noGrp="1"/>
          </p:cNvSpPr>
          <p:nvPr>
            <p:ph idx="1"/>
          </p:nvPr>
        </p:nvSpPr>
        <p:spPr>
          <a:xfrm>
            <a:off x="1097280" y="1973180"/>
            <a:ext cx="10058400" cy="4131596"/>
          </a:xfrm>
        </p:spPr>
        <p:txBody>
          <a:bodyPr>
            <a:normAutofit/>
          </a:bodyPr>
          <a:lstStyle/>
          <a:p>
            <a:pPr marL="0" lvl="0" indent="0" algn="just">
              <a:lnSpc>
                <a:spcPct val="115000"/>
              </a:lnSpc>
              <a:spcBef>
                <a:spcPts val="495"/>
              </a:spcBef>
              <a:spcAft>
                <a:spcPts val="0"/>
              </a:spcAft>
              <a:buNone/>
              <a:tabLst>
                <a:tab pos="445770" algn="l"/>
              </a:tabLst>
            </a:pPr>
            <a:r>
              <a:rPr lang="en-US" sz="1800" b="1" dirty="0">
                <a:effectLst/>
                <a:latin typeface="Times New Roman" panose="02020603050405020304" pitchFamily="18" charset="0"/>
                <a:ea typeface="Cambria" panose="02040503050406030204" pitchFamily="18" charset="0"/>
                <a:cs typeface="Cambria" panose="02040503050406030204" pitchFamily="18" charset="0"/>
              </a:rPr>
              <a:t>Theoretical</a:t>
            </a:r>
            <a:r>
              <a:rPr lang="en-US" sz="1800" b="1" spc="-2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Review:</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84455" marR="568960" indent="0" algn="just">
              <a:lnSpc>
                <a:spcPct val="115000"/>
              </a:lnSpc>
              <a:spcBef>
                <a:spcPts val="200"/>
              </a:spcBef>
              <a:spcAft>
                <a:spcPts val="0"/>
              </a:spcAft>
              <a:buNone/>
            </a:pPr>
            <a:r>
              <a:rPr lang="en-US" sz="1800" dirty="0">
                <a:effectLst/>
                <a:latin typeface="Times New Roman" panose="02020603050405020304" pitchFamily="18" charset="0"/>
                <a:ea typeface="Times New Roman" panose="02020603050405020304" pitchFamily="18" charset="0"/>
              </a:rPr>
              <a:t> Research concerning missing persons has been done in the past. A few of the research efforts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 been successfully implemented while others did not see the light of the day for a number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reasons. These past researches can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enable us to develop a lens through which to view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phenomenon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under study.</a:t>
            </a:r>
          </a:p>
          <a:p>
            <a:pPr marL="0" lvl="0" indent="0" algn="just">
              <a:lnSpc>
                <a:spcPct val="115000"/>
              </a:lnSpc>
              <a:spcBef>
                <a:spcPts val="1020"/>
              </a:spcBef>
              <a:spcAft>
                <a:spcPts val="0"/>
              </a:spcAft>
              <a:buNone/>
              <a:tabLst>
                <a:tab pos="519430" algn="l"/>
              </a:tabLst>
            </a:pPr>
            <a:r>
              <a:rPr lang="en-US" sz="1800" b="1" dirty="0">
                <a:effectLst/>
                <a:latin typeface="Times New Roman" panose="02020603050405020304" pitchFamily="18" charset="0"/>
                <a:ea typeface="Times New Roman" panose="02020603050405020304" pitchFamily="18" charset="0"/>
              </a:rPr>
              <a:t>1) Google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Person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Finder</a:t>
            </a:r>
            <a:endParaRPr lang="en-IN" sz="1800" b="1" dirty="0">
              <a:effectLst/>
              <a:latin typeface="Times New Roman" panose="02020603050405020304" pitchFamily="18" charset="0"/>
              <a:ea typeface="Times New Roman" panose="02020603050405020304" pitchFamily="18" charset="0"/>
            </a:endParaRPr>
          </a:p>
          <a:p>
            <a:pPr marL="175895" marR="568325" algn="just">
              <a:lnSpc>
                <a:spcPct val="115000"/>
              </a:lnSpc>
              <a:spcBef>
                <a:spcPts val="185"/>
              </a:spcBef>
              <a:spcAft>
                <a:spcPts val="0"/>
              </a:spcAft>
            </a:pPr>
            <a:r>
              <a:rPr lang="en-US" sz="1800" dirty="0">
                <a:effectLst/>
                <a:latin typeface="Times New Roman" panose="02020603050405020304" pitchFamily="18" charset="0"/>
                <a:ea typeface="Times New Roman" panose="02020603050405020304" pitchFamily="18" charset="0"/>
              </a:rPr>
              <a:t>Following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Haiti’s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earthquake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January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2010,</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Google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source</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web</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a:t>
            </a:r>
            <a:r>
              <a:rPr lang="en-US" sz="1800" spc="5" dirty="0">
                <a:effectLst/>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Person Finder</a:t>
            </a:r>
            <a:r>
              <a:rPr lang="en-US" sz="1800" dirty="0">
                <a:effectLst/>
                <a:latin typeface="Times New Roman" panose="02020603050405020304" pitchFamily="18" charset="0"/>
                <a:ea typeface="Times New Roman" panose="02020603050405020304" pitchFamily="18" charset="0"/>
              </a:rPr>
              <a:t>, which 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registry and message board for</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survivors, family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friends to post and search for information about one another's whereabouts following a natural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disaster. Up until now, following five natural disasters, the registry has collected more than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200,000 names.</a:t>
            </a:r>
            <a:endParaRPr lang="en-IN" sz="1800" dirty="0">
              <a:effectLst/>
              <a:latin typeface="Times New Roman" panose="02020603050405020304" pitchFamily="18" charset="0"/>
              <a:ea typeface="Times New Roman" panose="02020603050405020304" pitchFamily="18" charset="0"/>
            </a:endParaRPr>
          </a:p>
          <a:p>
            <a:pPr marL="175895" marR="568960" algn="just">
              <a:lnSpc>
                <a:spcPct val="115000"/>
              </a:lnSpc>
              <a:spcBef>
                <a:spcPts val="200"/>
              </a:spcBef>
              <a:spcAft>
                <a:spcPts val="0"/>
              </a:spcAft>
            </a:pP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12CA5BB1-2A77-46ED-85B2-3DE2D82B10E3}"/>
              </a:ext>
            </a:extLst>
          </p:cNvPr>
          <p:cNvSpPr>
            <a:spLocks noGrp="1"/>
          </p:cNvSpPr>
          <p:nvPr>
            <p:ph type="title"/>
          </p:nvPr>
        </p:nvSpPr>
        <p:spPr>
          <a:xfrm>
            <a:off x="1097280" y="942871"/>
            <a:ext cx="10058400" cy="1030310"/>
          </a:xfrm>
        </p:spPr>
        <p:txBody>
          <a:bodyPr>
            <a:normAutofit fontScale="90000"/>
          </a:bodyPr>
          <a:lstStyle/>
          <a:p>
            <a:br>
              <a:rPr lang="en-GB" sz="28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800" b="1" dirty="0">
                <a:effectLst/>
                <a:latin typeface="Times New Roman" panose="02020603050405020304" pitchFamily="18" charset="0"/>
                <a:ea typeface="Calibri" panose="020F0502020204030204" pitchFamily="34" charset="0"/>
                <a:cs typeface="Times New Roman" panose="02020603050405020304" pitchFamily="18" charset="0"/>
              </a:rPr>
              <a:t>LITERATURE SURVEY:</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078106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305642-27A1-473F-8B8C-0B52EBC1FC78}"/>
              </a:ext>
            </a:extLst>
          </p:cNvPr>
          <p:cNvPicPr>
            <a:picLocks noChangeAspect="1"/>
          </p:cNvPicPr>
          <p:nvPr/>
        </p:nvPicPr>
        <p:blipFill>
          <a:blip r:embed="rId2"/>
          <a:stretch>
            <a:fillRect/>
          </a:stretch>
        </p:blipFill>
        <p:spPr>
          <a:xfrm>
            <a:off x="1299536" y="916213"/>
            <a:ext cx="2800825" cy="4472611"/>
          </a:xfrm>
          <a:prstGeom prst="rect">
            <a:avLst/>
          </a:prstGeom>
        </p:spPr>
      </p:pic>
      <p:pic>
        <p:nvPicPr>
          <p:cNvPr id="8" name="Picture 7">
            <a:extLst>
              <a:ext uri="{FF2B5EF4-FFF2-40B4-BE49-F238E27FC236}">
                <a16:creationId xmlns:a16="http://schemas.microsoft.com/office/drawing/2014/main" id="{9718C3C5-BED4-4542-873C-8A33F4C69CD8}"/>
              </a:ext>
            </a:extLst>
          </p:cNvPr>
          <p:cNvPicPr>
            <a:picLocks noChangeAspect="1"/>
          </p:cNvPicPr>
          <p:nvPr/>
        </p:nvPicPr>
        <p:blipFill>
          <a:blip r:embed="rId3"/>
          <a:stretch>
            <a:fillRect/>
          </a:stretch>
        </p:blipFill>
        <p:spPr>
          <a:xfrm>
            <a:off x="4709404" y="916212"/>
            <a:ext cx="2773194" cy="4472611"/>
          </a:xfrm>
          <a:prstGeom prst="rect">
            <a:avLst/>
          </a:prstGeom>
        </p:spPr>
      </p:pic>
      <p:pic>
        <p:nvPicPr>
          <p:cNvPr id="11" name="Picture 10">
            <a:extLst>
              <a:ext uri="{FF2B5EF4-FFF2-40B4-BE49-F238E27FC236}">
                <a16:creationId xmlns:a16="http://schemas.microsoft.com/office/drawing/2014/main" id="{E3CD3AE1-56A2-43EF-B002-CDFB0796D961}"/>
              </a:ext>
            </a:extLst>
          </p:cNvPr>
          <p:cNvPicPr>
            <a:picLocks noChangeAspect="1"/>
          </p:cNvPicPr>
          <p:nvPr/>
        </p:nvPicPr>
        <p:blipFill>
          <a:blip r:embed="rId4"/>
          <a:stretch>
            <a:fillRect/>
          </a:stretch>
        </p:blipFill>
        <p:spPr>
          <a:xfrm>
            <a:off x="8091641" y="916213"/>
            <a:ext cx="2919072" cy="4472611"/>
          </a:xfrm>
          <a:prstGeom prst="rect">
            <a:avLst/>
          </a:prstGeom>
        </p:spPr>
      </p:pic>
      <p:sp>
        <p:nvSpPr>
          <p:cNvPr id="12" name="TextBox 11">
            <a:extLst>
              <a:ext uri="{FF2B5EF4-FFF2-40B4-BE49-F238E27FC236}">
                <a16:creationId xmlns:a16="http://schemas.microsoft.com/office/drawing/2014/main" id="{912B3CB6-15F3-4488-A785-7BD15EB20DD7}"/>
              </a:ext>
            </a:extLst>
          </p:cNvPr>
          <p:cNvSpPr txBox="1"/>
          <p:nvPr/>
        </p:nvSpPr>
        <p:spPr>
          <a:xfrm>
            <a:off x="4458211" y="5650029"/>
            <a:ext cx="327557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Process take for reset password</a:t>
            </a:r>
          </a:p>
        </p:txBody>
      </p:sp>
    </p:spTree>
    <p:extLst>
      <p:ext uri="{BB962C8B-B14F-4D97-AF65-F5344CB8AC3E}">
        <p14:creationId xmlns:p14="http://schemas.microsoft.com/office/powerpoint/2010/main" val="225941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B819AEC-AFDC-45E5-BC52-DF3061C3ECB8}"/>
              </a:ext>
            </a:extLst>
          </p:cNvPr>
          <p:cNvPicPr>
            <a:picLocks noGrp="1" noChangeAspect="1"/>
          </p:cNvPicPr>
          <p:nvPr>
            <p:ph sz="half" idx="2"/>
          </p:nvPr>
        </p:nvPicPr>
        <p:blipFill>
          <a:blip r:embed="rId2"/>
          <a:stretch>
            <a:fillRect/>
          </a:stretch>
        </p:blipFill>
        <p:spPr>
          <a:xfrm>
            <a:off x="2031791" y="1281789"/>
            <a:ext cx="8128418" cy="4572235"/>
          </a:xfrm>
        </p:spPr>
      </p:pic>
      <p:sp>
        <p:nvSpPr>
          <p:cNvPr id="11" name="TextBox 10">
            <a:extLst>
              <a:ext uri="{FF2B5EF4-FFF2-40B4-BE49-F238E27FC236}">
                <a16:creationId xmlns:a16="http://schemas.microsoft.com/office/drawing/2014/main" id="{79E58761-305C-455E-BB5B-0DB4740268BC}"/>
              </a:ext>
            </a:extLst>
          </p:cNvPr>
          <p:cNvSpPr txBox="1"/>
          <p:nvPr/>
        </p:nvSpPr>
        <p:spPr>
          <a:xfrm>
            <a:off x="1308100" y="723900"/>
            <a:ext cx="116153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Firebase :</a:t>
            </a:r>
          </a:p>
        </p:txBody>
      </p:sp>
    </p:spTree>
    <p:extLst>
      <p:ext uri="{BB962C8B-B14F-4D97-AF65-F5344CB8AC3E}">
        <p14:creationId xmlns:p14="http://schemas.microsoft.com/office/powerpoint/2010/main" val="4277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E63A-99F8-AFCB-3CC0-64EAD23391F7}"/>
              </a:ext>
            </a:extLst>
          </p:cNvPr>
          <p:cNvSpPr>
            <a:spLocks noGrp="1"/>
          </p:cNvSpPr>
          <p:nvPr>
            <p:ph type="title"/>
          </p:nvPr>
        </p:nvSpPr>
        <p:spPr>
          <a:xfrm>
            <a:off x="2776869" y="793976"/>
            <a:ext cx="5711810" cy="501424"/>
          </a:xfrm>
        </p:spPr>
        <p:txBody>
          <a:bodyPr/>
          <a:lstStyle/>
          <a:p>
            <a:r>
              <a:rPr lang="en-IN" dirty="0"/>
              <a:t>              Admin website</a:t>
            </a:r>
          </a:p>
        </p:txBody>
      </p:sp>
      <p:pic>
        <p:nvPicPr>
          <p:cNvPr id="5" name="Content Placeholder 4">
            <a:extLst>
              <a:ext uri="{FF2B5EF4-FFF2-40B4-BE49-F238E27FC236}">
                <a16:creationId xmlns:a16="http://schemas.microsoft.com/office/drawing/2014/main" id="{DFF35379-EFEF-3890-F876-43D682930537}"/>
              </a:ext>
            </a:extLst>
          </p:cNvPr>
          <p:cNvPicPr>
            <a:picLocks noGrp="1" noChangeAspect="1"/>
          </p:cNvPicPr>
          <p:nvPr>
            <p:ph sz="half" idx="2"/>
          </p:nvPr>
        </p:nvPicPr>
        <p:blipFill>
          <a:blip r:embed="rId2" cstate="print"/>
          <a:srcRect b="4587"/>
          <a:stretch>
            <a:fillRect/>
          </a:stretch>
        </p:blipFill>
        <p:spPr bwMode="auto">
          <a:xfrm>
            <a:off x="1317172" y="1385930"/>
            <a:ext cx="9503228" cy="4678094"/>
          </a:xfrm>
          <a:prstGeom prst="rect">
            <a:avLst/>
          </a:prstGeom>
          <a:noFill/>
          <a:ln w="9525">
            <a:noFill/>
            <a:miter lim="800000"/>
            <a:headEnd/>
            <a:tailEnd/>
          </a:ln>
        </p:spPr>
      </p:pic>
    </p:spTree>
    <p:extLst>
      <p:ext uri="{BB962C8B-B14F-4D97-AF65-F5344CB8AC3E}">
        <p14:creationId xmlns:p14="http://schemas.microsoft.com/office/powerpoint/2010/main" val="229038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4125C3-40FF-3E25-13F8-B2B3CFC1C93B}"/>
              </a:ext>
            </a:extLst>
          </p:cNvPr>
          <p:cNvPicPr>
            <a:picLocks noGrp="1" noChangeAspect="1"/>
          </p:cNvPicPr>
          <p:nvPr>
            <p:ph sz="half" idx="2"/>
          </p:nvPr>
        </p:nvPicPr>
        <p:blipFill>
          <a:blip r:embed="rId2" cstate="print"/>
          <a:srcRect b="5046"/>
          <a:stretch>
            <a:fillRect/>
          </a:stretch>
        </p:blipFill>
        <p:spPr bwMode="auto">
          <a:xfrm>
            <a:off x="1589951" y="990600"/>
            <a:ext cx="9012097" cy="4936628"/>
          </a:xfrm>
          <a:prstGeom prst="rect">
            <a:avLst/>
          </a:prstGeom>
          <a:noFill/>
          <a:ln w="9525">
            <a:noFill/>
            <a:miter lim="800000"/>
            <a:headEnd/>
            <a:tailEnd/>
          </a:ln>
        </p:spPr>
      </p:pic>
    </p:spTree>
    <p:extLst>
      <p:ext uri="{BB962C8B-B14F-4D97-AF65-F5344CB8AC3E}">
        <p14:creationId xmlns:p14="http://schemas.microsoft.com/office/powerpoint/2010/main" val="2148845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5901-DB9A-4D4F-AD20-A50B6D6E6A2A}"/>
              </a:ext>
            </a:extLst>
          </p:cNvPr>
          <p:cNvSpPr>
            <a:spLocks noGrp="1"/>
          </p:cNvSpPr>
          <p:nvPr>
            <p:ph type="title"/>
          </p:nvPr>
        </p:nvSpPr>
        <p:spPr>
          <a:xfrm>
            <a:off x="3335937" y="783320"/>
            <a:ext cx="5711810" cy="587584"/>
          </a:xfrm>
        </p:spPr>
        <p:txBody>
          <a:bodyPr/>
          <a:lstStyle/>
          <a:p>
            <a:r>
              <a:rPr lang="en-IN" dirty="0"/>
              <a:t>                  References</a:t>
            </a:r>
          </a:p>
        </p:txBody>
      </p:sp>
      <p:sp>
        <p:nvSpPr>
          <p:cNvPr id="3" name="Content Placeholder 2">
            <a:extLst>
              <a:ext uri="{FF2B5EF4-FFF2-40B4-BE49-F238E27FC236}">
                <a16:creationId xmlns:a16="http://schemas.microsoft.com/office/drawing/2014/main" id="{C58AE3AD-DB35-4C1C-A6A0-5F3DE3F58252}"/>
              </a:ext>
            </a:extLst>
          </p:cNvPr>
          <p:cNvSpPr>
            <a:spLocks noGrp="1"/>
          </p:cNvSpPr>
          <p:nvPr>
            <p:ph sz="half" idx="2"/>
          </p:nvPr>
        </p:nvSpPr>
        <p:spPr>
          <a:xfrm>
            <a:off x="924025" y="1443789"/>
            <a:ext cx="10231655" cy="4472379"/>
          </a:xfrm>
        </p:spPr>
        <p:txBody>
          <a:bodyPr>
            <a:normAutofit lnSpcReduction="10000"/>
          </a:bodyPr>
          <a:lstStyle/>
          <a:p>
            <a:r>
              <a:rPr lang="en-IN" dirty="0"/>
              <a:t>[1] Eden, </a:t>
            </a:r>
            <a:r>
              <a:rPr lang="en-IN" dirty="0" err="1"/>
              <a:t>Christoudias</a:t>
            </a:r>
            <a:r>
              <a:rPr lang="en-IN" dirty="0"/>
              <a:t>, Darrell,“</a:t>
            </a:r>
            <a:r>
              <a:rPr lang="en-IN" dirty="0" err="1"/>
              <a:t>FindingLostChildren</a:t>
            </a:r>
            <a:r>
              <a:rPr lang="en-IN" dirty="0"/>
              <a:t>” Published in Person Oriented Vision (POV) 2011 ,IEEE</a:t>
            </a:r>
          </a:p>
          <a:p>
            <a:endParaRPr lang="en-IN" dirty="0"/>
          </a:p>
          <a:p>
            <a:r>
              <a:rPr lang="en-IN" dirty="0"/>
              <a:t>[2] MCIA missing person Alert Android Application On Google play</a:t>
            </a:r>
          </a:p>
          <a:p>
            <a:endParaRPr lang="en-IN" dirty="0"/>
          </a:p>
          <a:p>
            <a:r>
              <a:rPr lang="en-IN" dirty="0"/>
              <a:t>[3] Rahul Mote And Pooja </a:t>
            </a:r>
            <a:r>
              <a:rPr lang="en-IN" dirty="0" err="1"/>
              <a:t>Rakate</a:t>
            </a:r>
            <a:r>
              <a:rPr lang="en-IN" dirty="0"/>
              <a:t>, “Android Based Application On Missing Person Finder”, International Of Scientific And Research Development, Vol. 3, No. 1, Pp. 2321-0613, 2015.</a:t>
            </a:r>
          </a:p>
          <a:p>
            <a:endParaRPr lang="en-IN" dirty="0"/>
          </a:p>
          <a:p>
            <a:r>
              <a:rPr lang="en-IN" dirty="0"/>
              <a:t>[4] Missing Person Stories: </a:t>
            </a:r>
            <a:r>
              <a:rPr lang="en-IN" dirty="0">
                <a:hlinkClick r:id="rId2"/>
              </a:rPr>
              <a:t>https://www.thehindu.com/society/indias-missing-children-what-the-whatsapp-rumours-dont-tell-you/article24641527.ece</a:t>
            </a:r>
            <a:endParaRPr lang="en-IN" dirty="0"/>
          </a:p>
          <a:p>
            <a:endParaRPr lang="en-IN" dirty="0"/>
          </a:p>
          <a:p>
            <a:r>
              <a:rPr lang="en-IN" dirty="0"/>
              <a:t>[5] </a:t>
            </a:r>
            <a:r>
              <a:rPr lang="en-IN" dirty="0" err="1"/>
              <a:t>Sedlack</a:t>
            </a:r>
            <a:r>
              <a:rPr lang="en-IN" dirty="0"/>
              <a:t>, Andrea J. (2002)."National Estimates of Missing Children: An Overview". NISMART Series Bulletin: 7, 10. Retrieved November 9,2015.Spector, A. Z. 1989. Achieving application requirements. In Distributed Systems, S. </a:t>
            </a:r>
            <a:r>
              <a:rPr lang="en-IN" dirty="0" err="1"/>
              <a:t>Mullender</a:t>
            </a:r>
            <a:endParaRPr lang="en-IN" dirty="0"/>
          </a:p>
        </p:txBody>
      </p:sp>
    </p:spTree>
    <p:extLst>
      <p:ext uri="{BB962C8B-B14F-4D97-AF65-F5344CB8AC3E}">
        <p14:creationId xmlns:p14="http://schemas.microsoft.com/office/powerpoint/2010/main" val="2735342977"/>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38ECE-988F-FA4B-B409-D58398DEE464}"/>
              </a:ext>
            </a:extLst>
          </p:cNvPr>
          <p:cNvSpPr>
            <a:spLocks noGrp="1"/>
          </p:cNvSpPr>
          <p:nvPr>
            <p:ph sz="half" idx="2"/>
          </p:nvPr>
        </p:nvSpPr>
        <p:spPr>
          <a:xfrm>
            <a:off x="1121229" y="1055914"/>
            <a:ext cx="10034451" cy="4860254"/>
          </a:xfrm>
        </p:spPr>
        <p:txBody>
          <a:bodyPr/>
          <a:lstStyle/>
          <a:p>
            <a:endParaRPr lang="en-IN" dirty="0"/>
          </a:p>
          <a:p>
            <a:endParaRPr lang="en-IN" dirty="0"/>
          </a:p>
          <a:p>
            <a:endParaRPr lang="en-IN" dirty="0"/>
          </a:p>
          <a:p>
            <a:endParaRPr lang="en-IN" dirty="0"/>
          </a:p>
          <a:p>
            <a:pPr marL="0" indent="0">
              <a:buNone/>
            </a:pPr>
            <a:endParaRPr lang="en-IN" dirty="0"/>
          </a:p>
          <a:p>
            <a:pPr marL="0" indent="0">
              <a:buNone/>
            </a:pPr>
            <a:r>
              <a:rPr lang="en-IN"/>
              <a:t>                                                                   </a:t>
            </a:r>
            <a:r>
              <a:rPr lang="en-IN" sz="4000" b="1"/>
              <a:t>Thank </a:t>
            </a:r>
            <a:r>
              <a:rPr lang="en-IN" sz="4000" b="1" dirty="0"/>
              <a:t>you</a:t>
            </a:r>
            <a:endParaRPr lang="en-IN" b="1" dirty="0"/>
          </a:p>
        </p:txBody>
      </p:sp>
    </p:spTree>
    <p:extLst>
      <p:ext uri="{BB962C8B-B14F-4D97-AF65-F5344CB8AC3E}">
        <p14:creationId xmlns:p14="http://schemas.microsoft.com/office/powerpoint/2010/main" val="3512217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1E0A4B-2CB6-4B1C-8999-A3FEE479C7C7}"/>
              </a:ext>
            </a:extLst>
          </p:cNvPr>
          <p:cNvSpPr>
            <a:spLocks noGrp="1"/>
          </p:cNvSpPr>
          <p:nvPr>
            <p:ph idx="1"/>
          </p:nvPr>
        </p:nvSpPr>
        <p:spPr>
          <a:xfrm>
            <a:off x="904775" y="1049154"/>
            <a:ext cx="10250905" cy="5055621"/>
          </a:xfrm>
        </p:spPr>
        <p:txBody>
          <a:bodyPr/>
          <a:lstStyle/>
          <a:p>
            <a:pPr marL="0" lvl="0" indent="0" algn="just">
              <a:lnSpc>
                <a:spcPct val="115000"/>
              </a:lnSpc>
              <a:spcBef>
                <a:spcPts val="370"/>
              </a:spcBef>
              <a:buNone/>
              <a:tabLst>
                <a:tab pos="519430" algn="l"/>
              </a:tabLst>
            </a:pPr>
            <a:r>
              <a:rPr lang="en-US" sz="1800" b="1" dirty="0">
                <a:effectLst/>
                <a:latin typeface="Times New Roman" panose="02020603050405020304" pitchFamily="18" charset="0"/>
                <a:ea typeface="Times New Roman" panose="02020603050405020304" pitchFamily="18" charset="0"/>
              </a:rPr>
              <a:t>3)   San</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Francisco</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311</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Customer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Service</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Centre</a:t>
            </a:r>
            <a:endParaRPr lang="en-IN" sz="1800" b="1" dirty="0">
              <a:effectLst/>
              <a:latin typeface="Times New Roman" panose="02020603050405020304" pitchFamily="18" charset="0"/>
              <a:ea typeface="Times New Roman" panose="02020603050405020304" pitchFamily="18" charset="0"/>
            </a:endParaRPr>
          </a:p>
          <a:p>
            <a:pPr marL="175895" marR="565150" algn="just">
              <a:lnSpc>
                <a:spcPct val="115000"/>
              </a:lnSpc>
              <a:spcBef>
                <a:spcPts val="180"/>
              </a:spcBef>
              <a:spcAft>
                <a:spcPts val="0"/>
              </a:spcAft>
            </a:pP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entitled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'Post-Disaster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Missing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Persons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Francisco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311</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Customer</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Service Centre', Millman (2013) highlighted that in the event of a natural or manmade disaster in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San Francisco, the City and County of San Francisco would expect an extraordinarily high call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volume</a:t>
            </a:r>
            <a:r>
              <a:rPr lang="en-US" sz="1800" spc="1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people</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reporting</a:t>
            </a:r>
            <a:r>
              <a:rPr lang="en-US" sz="1800" spc="1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missing</a:t>
            </a:r>
            <a:r>
              <a:rPr lang="en-US" sz="1800" spc="1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persons.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residents,</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businesses,</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visitors</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whom 311</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serve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would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contact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Office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Chief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Medical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Examiner (OCME)</a:t>
            </a:r>
            <a:r>
              <a:rPr lang="en-US" sz="1800" spc="5" dirty="0">
                <a:effectLst/>
                <a:latin typeface="Times New Roman" panose="02020603050405020304" pitchFamily="18" charset="0"/>
                <a:ea typeface="Times New Roman" panose="02020603050405020304" pitchFamily="18" charset="0"/>
              </a:rPr>
              <a:t>, the </a:t>
            </a:r>
            <a:r>
              <a:rPr lang="en-US" sz="1800" dirty="0">
                <a:effectLst/>
                <a:latin typeface="Times New Roman" panose="02020603050405020304" pitchFamily="18" charset="0"/>
                <a:ea typeface="Times New Roman" panose="02020603050405020304" pitchFamily="18" charset="0"/>
              </a:rPr>
              <a:t>police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department, or local hospitals. These calls would detract from the capacity of these crucial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organizations to focus their resources on responding to the disaster. The call volume required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personnel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divert resources from other primary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tasks.</a:t>
            </a:r>
            <a:endParaRPr lang="en-IN" sz="1800" dirty="0">
              <a:effectLst/>
              <a:latin typeface="Times New Roman" panose="02020603050405020304" pitchFamily="18" charset="0"/>
              <a:ea typeface="Times New Roman" panose="02020603050405020304" pitchFamily="18" charset="0"/>
            </a:endParaRPr>
          </a:p>
          <a:p>
            <a:pPr marL="175895" marR="568960" algn="just">
              <a:lnSpc>
                <a:spcPct val="115000"/>
              </a:lnSpc>
              <a:spcAft>
                <a:spcPts val="0"/>
              </a:spcAft>
            </a:pPr>
            <a:r>
              <a:rPr lang="en-US" sz="1800" dirty="0">
                <a:effectLst/>
                <a:latin typeface="Times New Roman" panose="02020603050405020304" pitchFamily="18" charset="0"/>
                <a:ea typeface="Times New Roman" panose="02020603050405020304" pitchFamily="18" charset="0"/>
              </a:rPr>
              <a:t>This is clear proof that the development of a robust mobile based emergency communication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 that is open to the public would be an ideal way to obtain more capacity for rescue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locating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missions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involving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public.</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088729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9C419-7EDF-4603-AFF8-22EB7A31FDE5}"/>
              </a:ext>
            </a:extLst>
          </p:cNvPr>
          <p:cNvSpPr>
            <a:spLocks noGrp="1"/>
          </p:cNvSpPr>
          <p:nvPr>
            <p:ph idx="1"/>
          </p:nvPr>
        </p:nvSpPr>
        <p:spPr>
          <a:xfrm>
            <a:off x="904775" y="981778"/>
            <a:ext cx="10250905" cy="5122998"/>
          </a:xfrm>
        </p:spPr>
        <p:txBody>
          <a:bodyPr>
            <a:normAutofit/>
          </a:bodyPr>
          <a:lstStyle/>
          <a:p>
            <a:pPr lvl="0" algn="just">
              <a:lnSpc>
                <a:spcPct val="115000"/>
              </a:lnSpc>
              <a:spcBef>
                <a:spcPts val="370"/>
              </a:spcBef>
              <a:spcAft>
                <a:spcPts val="1200"/>
              </a:spcAft>
              <a:tabLst>
                <a:tab pos="519430" algn="l"/>
              </a:tabLst>
            </a:pPr>
            <a:r>
              <a:rPr lang="en-US" sz="2000" b="1" dirty="0">
                <a:effectLst/>
                <a:latin typeface="Times New Roman" panose="02020603050405020304" pitchFamily="18" charset="0"/>
                <a:ea typeface="Times New Roman" panose="02020603050405020304" pitchFamily="18" charset="0"/>
              </a:rPr>
              <a:t>4)     The</a:t>
            </a:r>
            <a:r>
              <a:rPr lang="en-US" sz="2000" b="1" spc="-2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Dutch</a:t>
            </a:r>
            <a:r>
              <a:rPr lang="en-US" sz="2000" b="1" spc="-1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Cell</a:t>
            </a:r>
            <a:r>
              <a:rPr lang="en-US" sz="2000" b="1" spc="-1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Broadcast</a:t>
            </a:r>
            <a:endParaRPr lang="en-IN" sz="2000" b="1" dirty="0">
              <a:effectLst/>
              <a:latin typeface="Times New Roman" panose="02020603050405020304" pitchFamily="18" charset="0"/>
              <a:ea typeface="Times New Roman" panose="02020603050405020304" pitchFamily="18" charset="0"/>
            </a:endParaRPr>
          </a:p>
          <a:p>
            <a:pPr marL="175895" marR="567055" algn="just">
              <a:lnSpc>
                <a:spcPct val="115000"/>
              </a:lnSpc>
              <a:spcAft>
                <a:spcPts val="1200"/>
              </a:spcAft>
            </a:pPr>
            <a:r>
              <a:rPr lang="en-US" sz="2000" dirty="0">
                <a:effectLst/>
                <a:latin typeface="Times New Roman" panose="02020603050405020304" pitchFamily="18" charset="0"/>
                <a:ea typeface="Times New Roman" panose="02020603050405020304" pitchFamily="18" charset="0"/>
              </a:rPr>
              <a:t>The Dutch government has also adopted a mobile phone danger alert system that sends text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messages to people who could be affected by natural disasters or terrorist attacks. The system,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called Cell Broadcast, uses GSM technology to identify cell phone users in a particular area. If 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disaster</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occurs, a</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message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 sent to all phones in 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 warning</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 the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danger.</a:t>
            </a:r>
            <a:endParaRPr lang="en-IN" sz="2000" dirty="0">
              <a:effectLst/>
              <a:latin typeface="Times New Roman" panose="02020603050405020304" pitchFamily="18" charset="0"/>
              <a:ea typeface="Times New Roman" panose="02020603050405020304" pitchFamily="18" charset="0"/>
            </a:endParaRPr>
          </a:p>
          <a:p>
            <a:pPr marL="175895" marR="565785" algn="just">
              <a:lnSpc>
                <a:spcPct val="115000"/>
              </a:lnSpc>
              <a:spcAft>
                <a:spcPts val="1200"/>
              </a:spcAft>
            </a:pPr>
            <a:r>
              <a:rPr lang="en-US" sz="2000" dirty="0">
                <a:effectLst/>
                <a:latin typeface="Times New Roman" panose="02020603050405020304" pitchFamily="18" charset="0"/>
                <a:ea typeface="Times New Roman" panose="02020603050405020304" pitchFamily="18" charset="0"/>
              </a:rPr>
              <a:t>CNN's reporter, Clothier (2005) reported that the Cell Broadcast system will be used in addition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 the other warning systems which are currently used if disaster strikes, such as sirens 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special emergency broadcasts on radio and television.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This is a more instantaneous way of</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informing people about what is going on real time. It's an extra medium to communicate directly</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with people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during</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disaster.</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5684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8F12F3-2E58-4E84-B6AC-8A901B501F00}"/>
              </a:ext>
            </a:extLst>
          </p:cNvPr>
          <p:cNvSpPr>
            <a:spLocks noGrp="1"/>
          </p:cNvSpPr>
          <p:nvPr>
            <p:ph type="pic" sz="quarter" idx="13"/>
          </p:nvPr>
        </p:nvSpPr>
        <p:spPr/>
      </p:sp>
      <p:sp>
        <p:nvSpPr>
          <p:cNvPr id="3" name="Title 2">
            <a:extLst>
              <a:ext uri="{FF2B5EF4-FFF2-40B4-BE49-F238E27FC236}">
                <a16:creationId xmlns:a16="http://schemas.microsoft.com/office/drawing/2014/main" id="{E7DCAD02-17B7-4921-9640-6F9CE4824607}"/>
              </a:ext>
            </a:extLst>
          </p:cNvPr>
          <p:cNvSpPr>
            <a:spLocks noGrp="1"/>
          </p:cNvSpPr>
          <p:nvPr>
            <p:ph type="title"/>
          </p:nvPr>
        </p:nvSpPr>
        <p:spPr>
          <a:xfrm>
            <a:off x="635000" y="633875"/>
            <a:ext cx="4157296" cy="749300"/>
          </a:xfrm>
        </p:spPr>
        <p:txBody>
          <a:bodyPr>
            <a:normAutofit fontScale="90000"/>
          </a:bodyPr>
          <a:lstStyle/>
          <a:p>
            <a:r>
              <a:rPr lang="en-US" sz="2200" b="1" dirty="0">
                <a:effectLst/>
                <a:latin typeface="Times New Roman" panose="02020603050405020304" pitchFamily="18" charset="0"/>
                <a:ea typeface="Cambria" panose="02040503050406030204" pitchFamily="18" charset="0"/>
                <a:cs typeface="Cambria" panose="02040503050406030204" pitchFamily="18" charset="0"/>
              </a:rPr>
              <a:t>B)  Conceptual</a:t>
            </a:r>
            <a:r>
              <a:rPr lang="en-US" sz="2200" b="1" spc="-35" dirty="0">
                <a:effectLst/>
                <a:latin typeface="Times New Roman" panose="02020603050405020304" pitchFamily="18" charset="0"/>
                <a:ea typeface="Cambria" panose="02040503050406030204" pitchFamily="18" charset="0"/>
                <a:cs typeface="Cambria" panose="02040503050406030204" pitchFamily="18" charset="0"/>
              </a:rPr>
              <a:t> </a:t>
            </a:r>
            <a:r>
              <a:rPr lang="en-US" sz="2200" b="1" dirty="0">
                <a:effectLst/>
                <a:latin typeface="Times New Roman" panose="02020603050405020304" pitchFamily="18" charset="0"/>
                <a:ea typeface="Cambria" panose="02040503050406030204" pitchFamily="18" charset="0"/>
                <a:cs typeface="Cambria" panose="02040503050406030204" pitchFamily="18" charset="0"/>
              </a:rPr>
              <a:t>framework</a:t>
            </a:r>
            <a:br>
              <a:rPr lang="en-IN" sz="2800" b="1" dirty="0">
                <a:effectLst/>
                <a:latin typeface="Cambria" panose="02040503050406030204" pitchFamily="18" charset="0"/>
                <a:ea typeface="Cambria" panose="02040503050406030204" pitchFamily="18" charset="0"/>
                <a:cs typeface="Cambria" panose="02040503050406030204" pitchFamily="18" charset="0"/>
              </a:rPr>
            </a:br>
            <a:endParaRPr lang="en-IN" dirty="0"/>
          </a:p>
        </p:txBody>
      </p:sp>
      <p:sp>
        <p:nvSpPr>
          <p:cNvPr id="4" name="Content Placeholder 3">
            <a:extLst>
              <a:ext uri="{FF2B5EF4-FFF2-40B4-BE49-F238E27FC236}">
                <a16:creationId xmlns:a16="http://schemas.microsoft.com/office/drawing/2014/main" id="{BDD9AC78-B382-47E4-9E06-3AA1FC0E33E1}"/>
              </a:ext>
            </a:extLst>
          </p:cNvPr>
          <p:cNvSpPr>
            <a:spLocks noGrp="1"/>
          </p:cNvSpPr>
          <p:nvPr>
            <p:ph sz="half" idx="2"/>
          </p:nvPr>
        </p:nvSpPr>
        <p:spPr>
          <a:xfrm>
            <a:off x="635000" y="1008525"/>
            <a:ext cx="5289550" cy="5244411"/>
          </a:xfrm>
        </p:spPr>
        <p:txBody>
          <a:bodyPr>
            <a:normAutofit lnSpcReduction="10000"/>
          </a:bodyPr>
          <a:lstStyle/>
          <a:p>
            <a:pPr marL="285750" indent="-285750">
              <a:buFont typeface="Arial" panose="020B0604020202020204" pitchFamily="34" charset="0"/>
              <a:buChar char="•"/>
            </a:pPr>
            <a:r>
              <a:rPr lang="en-US" dirty="0"/>
              <a:t>There is need to record more success in such applications because only a small portion of victims have benefited .</a:t>
            </a:r>
          </a:p>
          <a:p>
            <a:pPr marL="285750" indent="-285750">
              <a:buFont typeface="Arial" panose="020B0604020202020204" pitchFamily="34" charset="0"/>
              <a:buChar char="•"/>
            </a:pPr>
            <a:r>
              <a:rPr lang="en-US" dirty="0"/>
              <a:t> It can be a highly considered opinion to suggest an emergency communication system, because it is easy and readily accessible .Many  people access internet and can gain access to such applications. </a:t>
            </a:r>
          </a:p>
          <a:p>
            <a:pPr marL="285750" indent="-285750">
              <a:buFont typeface="Arial" panose="020B0604020202020204" pitchFamily="34" charset="0"/>
              <a:buChar char="•"/>
            </a:pPr>
            <a:r>
              <a:rPr lang="en-US" dirty="0"/>
              <a:t>Therefore a more viable and useful approach to it would be the development of a mobile application, that gives both the victims and their family members a chance to communicate and reunite. </a:t>
            </a:r>
          </a:p>
          <a:p>
            <a:pPr marL="285750" indent="-285750">
              <a:buFont typeface="Arial" panose="020B0604020202020204" pitchFamily="34" charset="0"/>
              <a:buChar char="•"/>
            </a:pPr>
            <a:r>
              <a:rPr lang="en-US" dirty="0"/>
              <a:t>This is likely to tremendously increase usage and subsequently success. The given diagram enables more people to access a supportive system with ease and convenience, given that mobile and internet access has increased rapidly in the modern world.</a:t>
            </a:r>
            <a:endParaRPr lang="en-IN" dirty="0"/>
          </a:p>
        </p:txBody>
      </p:sp>
      <p:pic>
        <p:nvPicPr>
          <p:cNvPr id="7" name="Picture 6">
            <a:extLst>
              <a:ext uri="{FF2B5EF4-FFF2-40B4-BE49-F238E27FC236}">
                <a16:creationId xmlns:a16="http://schemas.microsoft.com/office/drawing/2014/main" id="{416B6925-42A8-4AB4-A171-CA788797F558}"/>
              </a:ext>
            </a:extLst>
          </p:cNvPr>
          <p:cNvPicPr>
            <a:picLocks noChangeAspect="1"/>
          </p:cNvPicPr>
          <p:nvPr/>
        </p:nvPicPr>
        <p:blipFill>
          <a:blip r:embed="rId3"/>
          <a:stretch>
            <a:fillRect/>
          </a:stretch>
        </p:blipFill>
        <p:spPr>
          <a:xfrm>
            <a:off x="6138822" y="1383176"/>
            <a:ext cx="5203906" cy="4045472"/>
          </a:xfrm>
          <a:prstGeom prst="rect">
            <a:avLst/>
          </a:prstGeom>
        </p:spPr>
      </p:pic>
    </p:spTree>
    <p:extLst>
      <p:ext uri="{BB962C8B-B14F-4D97-AF65-F5344CB8AC3E}">
        <p14:creationId xmlns:p14="http://schemas.microsoft.com/office/powerpoint/2010/main" val="150838373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5AF029-0CEF-451E-9BD0-267F0990255E}"/>
              </a:ext>
            </a:extLst>
          </p:cNvPr>
          <p:cNvSpPr>
            <a:spLocks noGrp="1"/>
          </p:cNvSpPr>
          <p:nvPr>
            <p:ph idx="1"/>
          </p:nvPr>
        </p:nvSpPr>
        <p:spPr>
          <a:xfrm>
            <a:off x="1036320" y="1701801"/>
            <a:ext cx="9912096" cy="4406900"/>
          </a:xfrm>
        </p:spPr>
        <p:txBody>
          <a:bodyPr>
            <a:normAutofit/>
          </a:bodyPr>
          <a:lstStyle/>
          <a:p>
            <a:pPr algn="just">
              <a:lnSpc>
                <a:spcPct val="115000"/>
              </a:lnSpc>
              <a:spcAft>
                <a:spcPts val="800"/>
              </a:spcAft>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Manual System for finding missing person has very long procedure and takes more time. More time is required for launching an FIR (First Information Report) in police station. Also time required for finding lost person is more. Also during manual process number of manpower for searching lost person is less. Some existing application does not show the proper information about the Missing person, which is difficult to find out missing person. Some missing person related website only shows the database of missing person. In some amusement parks and other public venues, they have used RFID (Radio Frequency Identification) chip for searching Missing Children. </a:t>
            </a:r>
            <a:endParaRPr lang="en-IN" sz="2400" dirty="0"/>
          </a:p>
        </p:txBody>
      </p:sp>
      <p:sp>
        <p:nvSpPr>
          <p:cNvPr id="6" name="Title 5">
            <a:extLst>
              <a:ext uri="{FF2B5EF4-FFF2-40B4-BE49-F238E27FC236}">
                <a16:creationId xmlns:a16="http://schemas.microsoft.com/office/drawing/2014/main" id="{5167D4F4-B727-465D-A58F-5A7151813D20}"/>
              </a:ext>
            </a:extLst>
          </p:cNvPr>
          <p:cNvSpPr>
            <a:spLocks noGrp="1"/>
          </p:cNvSpPr>
          <p:nvPr>
            <p:ph type="title"/>
          </p:nvPr>
        </p:nvSpPr>
        <p:spPr/>
        <p:txBody>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PROBLEM STATEMENT:</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385392729"/>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4457700" y="1244600"/>
            <a:ext cx="6697980" cy="4671568"/>
          </a:xfrm>
        </p:spPr>
        <p:txBody>
          <a:bodyPr>
            <a:normAutofit/>
          </a:bodyPr>
          <a:lstStyle/>
          <a:p>
            <a:pPr algn="just">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To overcome from this, there exist some mobile applications has been developed. But these applications has certain limitations as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Problems in Existing Mobile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Previous application only contains link which redirect to their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can not add complaint.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can’t track their Missing reports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displays advertisements collected from newspapers.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dirty="0"/>
          </a:p>
        </p:txBody>
      </p:sp>
      <p:pic>
        <p:nvPicPr>
          <p:cNvPr id="6" name="Content Placeholder 5">
            <a:extLst>
              <a:ext uri="{FF2B5EF4-FFF2-40B4-BE49-F238E27FC236}">
                <a16:creationId xmlns:a16="http://schemas.microsoft.com/office/drawing/2014/main" id="{AF85C0BA-C0A9-4797-9E66-A4BB43E3CBD6}"/>
              </a:ext>
            </a:extLst>
          </p:cNvPr>
          <p:cNvPicPr>
            <a:picLocks noGrp="1" noChangeAspect="1"/>
          </p:cNvPicPr>
          <p:nvPr>
            <p:ph sz="half" idx="14"/>
          </p:nvPr>
        </p:nvPicPr>
        <p:blipFill>
          <a:blip r:embed="rId2"/>
          <a:stretch>
            <a:fillRect/>
          </a:stretch>
        </p:blipFill>
        <p:spPr>
          <a:xfrm>
            <a:off x="1368392" y="830059"/>
            <a:ext cx="2454308" cy="5009201"/>
          </a:xfrm>
          <a:prstGeom prst="rect">
            <a:avLst/>
          </a:prstGeom>
        </p:spPr>
      </p:pic>
    </p:spTree>
    <p:extLst>
      <p:ext uri="{BB962C8B-B14F-4D97-AF65-F5344CB8AC3E}">
        <p14:creationId xmlns:p14="http://schemas.microsoft.com/office/powerpoint/2010/main" val="295168851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E90C2C-1116-4241-BCB0-CAA16D29CCA5}"/>
              </a:ext>
            </a:extLst>
          </p:cNvPr>
          <p:cNvSpPr>
            <a:spLocks noGrp="1"/>
          </p:cNvSpPr>
          <p:nvPr>
            <p:ph idx="1"/>
          </p:nvPr>
        </p:nvSpPr>
        <p:spPr>
          <a:xfrm>
            <a:off x="944880" y="1219201"/>
            <a:ext cx="10447020" cy="4889500"/>
          </a:xfrm>
        </p:spPr>
        <p:txBody>
          <a:bodyPr>
            <a:normAutofit fontScale="92500" lnSpcReduction="20000"/>
          </a:bodyPr>
          <a:lstStyle/>
          <a:p>
            <a:pPr algn="just">
              <a:lnSpc>
                <a:spcPct val="115000"/>
              </a:lnSpc>
              <a:spcAft>
                <a:spcPts val="800"/>
              </a:spcAf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To overcome from these drawbacks we are developing Proposed System as "Missing Person Finder (MPF)". This application is basically designed to perform all the tasks that previous system can perform all functionalities that are provided by existing applications as well as it gives additional feature to user. It will be for all Android Smartphone Devices which support at least Android 6.0 (Marshmallow) Platform. We got idea about how User Interface should be for adding new complaint, getting on-time notification, searching person using filter and also creating chat facility from this Mobile Application.</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Proposed System will contain following features: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Display Information about missing person.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Adding new complaint.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Removing Complaints.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Searching person by particular attribute such as name, age,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Notification Portal.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Chat facility to communicate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itle 4">
            <a:extLst>
              <a:ext uri="{FF2B5EF4-FFF2-40B4-BE49-F238E27FC236}">
                <a16:creationId xmlns:a16="http://schemas.microsoft.com/office/drawing/2014/main" id="{5154473E-C2D3-4AC3-8C26-5194169054DD}"/>
              </a:ext>
            </a:extLst>
          </p:cNvPr>
          <p:cNvSpPr>
            <a:spLocks noGrp="1"/>
          </p:cNvSpPr>
          <p:nvPr>
            <p:ph type="title"/>
          </p:nvPr>
        </p:nvSpPr>
        <p:spPr>
          <a:xfrm>
            <a:off x="652780" y="600825"/>
            <a:ext cx="10058400" cy="949429"/>
          </a:xfrm>
        </p:spPr>
        <p:txBody>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PROPOSED STATEMENT</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241963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E094827B4A2444814C25EE6A11192B" ma:contentTypeVersion="5" ma:contentTypeDescription="Create a new document." ma:contentTypeScope="" ma:versionID="48337ac239c8ad61e5e1e32301b7dabe">
  <xsd:schema xmlns:xsd="http://www.w3.org/2001/XMLSchema" xmlns:xs="http://www.w3.org/2001/XMLSchema" xmlns:p="http://schemas.microsoft.com/office/2006/metadata/properties" xmlns:ns2="d3ad07df-72eb-4982-9156-9cde4d89a42d" targetNamespace="http://schemas.microsoft.com/office/2006/metadata/properties" ma:root="true" ma:fieldsID="4d24997ead153f2310612e9936f2a35c" ns2:_="">
    <xsd:import namespace="d3ad07df-72eb-4982-9156-9cde4d89a42d"/>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ad07df-72eb-4982-9156-9cde4d89a42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3ad07df-72eb-4982-9156-9cde4d89a42d" xsi:nil="true"/>
    <ReferenceId xmlns="d3ad07df-72eb-4982-9156-9cde4d89a42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903A99-E326-4144-807F-2A70614E2B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ad07df-72eb-4982-9156-9cde4d89a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 ds:uri="d3ad07df-72eb-4982-9156-9cde4d89a42d"/>
  </ds:schemaRefs>
</ds:datastoreItem>
</file>

<file path=customXml/itemProps3.xml><?xml version="1.0" encoding="utf-8"?>
<ds:datastoreItem xmlns:ds="http://schemas.openxmlformats.org/officeDocument/2006/customXml" ds:itemID="{2C74EDC3-6C87-4699-93BC-02BA54C8E0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party</Template>
  <TotalTime>673</TotalTime>
  <Words>2027</Words>
  <Application>Microsoft Office PowerPoint</Application>
  <PresentationFormat>Widescreen</PresentationFormat>
  <Paragraphs>144</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vt:lpstr>
      <vt:lpstr>Century Gothic</vt:lpstr>
      <vt:lpstr>Times New Roman</vt:lpstr>
      <vt:lpstr>Wingdings</vt:lpstr>
      <vt:lpstr>RetrospectVTI</vt:lpstr>
      <vt:lpstr>                              Missing person finder     guide: dr. Sumathi d                        Review – 1  </vt:lpstr>
      <vt:lpstr>                                          Introduction</vt:lpstr>
      <vt:lpstr> LITERATURE SURVEY: </vt:lpstr>
      <vt:lpstr>PowerPoint Presentation</vt:lpstr>
      <vt:lpstr>PowerPoint Presentation</vt:lpstr>
      <vt:lpstr>B)  Conceptual framework </vt:lpstr>
      <vt:lpstr>PROBLEM STATEMENT: </vt:lpstr>
      <vt:lpstr>PowerPoint Presentation</vt:lpstr>
      <vt:lpstr>PROPOSED STATEMENT </vt:lpstr>
      <vt:lpstr>PowerPoint Presentation</vt:lpstr>
      <vt:lpstr>  TECHNOLOGIES LANGUAGE AND SOFTWARE / HARDWARE RELATED TO PROPOSED SYSTEM: </vt:lpstr>
      <vt:lpstr>PowerPoint Presentation</vt:lpstr>
      <vt:lpstr>            SYSTEM ANALYSIS AND DESIGN</vt:lpstr>
      <vt:lpstr>  System Architecture: </vt:lpstr>
      <vt:lpstr>Block diagram of the proposed system architecture for Mobile App  </vt:lpstr>
      <vt:lpstr>PowerPoint Presentation</vt:lpstr>
      <vt:lpstr>Activity Diagram: </vt:lpstr>
      <vt:lpstr>ER (Entity Relationship) Diagram: </vt:lpstr>
      <vt:lpstr>Data Flow CHART </vt:lpstr>
      <vt:lpstr>Module Description: </vt:lpstr>
      <vt:lpstr>PowerPoint Presentation</vt:lpstr>
      <vt:lpstr>PowerPoint Presentation</vt:lpstr>
      <vt:lpstr>PowerPoint Presentation</vt:lpstr>
      <vt:lpstr>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Admin website</vt:lpstr>
      <vt:lpstr>PowerPoint Presentation</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Missing people finder     guide: dr. Sumathi d                        Review – 1  </dc:title>
  <dc:creator>Sai Kumar</dc:creator>
  <cp:lastModifiedBy>Sai Kumar</cp:lastModifiedBy>
  <cp:revision>11</cp:revision>
  <dcterms:created xsi:type="dcterms:W3CDTF">2022-02-15T13:58:49Z</dcterms:created>
  <dcterms:modified xsi:type="dcterms:W3CDTF">2022-05-04T17:26:21Z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0x01010092E094827B4A2444814C25EE6A11192B</vt:lpwstr>
  </property>
</Properties>
</file>